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/Relationships>
</file>

<file path=ppt/presentation.xml><?xml version="1.0" encoding="utf-8"?>
<!--Generated by Spire.Presentation for .NET 6.6.6.0--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r:id="rId1" id="2147483648"/>
  </p:sldMasterIdLst>
  <p:sldIdLst>
    <p:sldId r:id="rId6" id="256"/>
    <p:sldId r:id="rId7" id="257"/>
    <p:sldId r:id="rId8" id="258"/>
    <p:sldId r:id="rId9" id="259"/>
    <p:sldId r:id="rId10" id="260"/>
    <p:sldId r:id="rId11" id="261"/>
    <p:sldId r:id="rId12" id="262"/>
    <p:sldId r:id="rId13" id="263"/>
    <p:sldId r:id="rId14" id="264"/>
    <p:sldId r:id="rId15" id="265"/>
    <p:sldId r:id="rId16" id="266"/>
    <p:sldId r:id="rId17" id="267"/>
    <p:sldId r:id="rId18" id="268"/>
    <p:sldId r:id="rId19" id="269"/>
    <p:sldId r:id="rId20" id="270"/>
    <p:sldId r:id="rId21" id="271"/>
    <p:sldId r:id="rId22" id="272"/>
    <p:sldId r:id="rId23" id="273"/>
    <p:sldId r:id="rId24" id="274"/>
    <p:sldId r:id="rId25" id="275"/>
    <p:sldId r:id="rId26" id="276"/>
    <p:sldId r:id="rId27" id="277"/>
    <p:sldId r:id="rId28" id="278"/>
    <p:sldId r:id="rId29" id="279"/>
    <p:sldId r:id="rId30" id="280"/>
    <p:sldId r:id="rId31" id="281"/>
    <p:sldId r:id="rId32" id="282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presProps" Target="presProp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tags" Target="tags/tag1.xml" /><Relationship Id="rId4" Type="http://schemas.openxmlformats.org/officeDocument/2006/relationships/theme" Target="theme/theme1.xml" /><Relationship Id="rId5" Type="http://schemas.openxmlformats.org/officeDocument/2006/relationships/tableStyles" Target="tableStyles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1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obj" idx="1"/>
          </p:nvPr>
        </p:nvSpPr>
        <p:spPr/>
        <p:txBody>
          <a:bodyPr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obj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type="obj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obj"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obj"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obj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fast"/>
  <p:timing>
    <p:tnLst>
      <p:par>
        <p:cTn id="1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Relationship Id="rId3" Type="http://schemas.openxmlformats.org/officeDocument/2006/relationships/image" Target="../media/image3.jpeg" /><Relationship Id="rId4" Type="http://schemas.openxmlformats.org/officeDocument/2006/relationships/image" Target="../media/image4.png" /><Relationship Id="rId5" Type="http://schemas.openxmlformats.org/officeDocument/2006/relationships/image" Target="../media/image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Relationship Id="rId3" Type="http://schemas.openxmlformats.org/officeDocument/2006/relationships/image" Target="../media/image9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Relationship Id="rId3" Type="http://schemas.openxmlformats.org/officeDocument/2006/relationships/image" Target="../media/image13.png" /><Relationship Id="rId4" Type="http://schemas.openxmlformats.org/officeDocument/2006/relationships/image" Target="../media/image14.png" /><Relationship Id="rId5" Type="http://schemas.openxmlformats.org/officeDocument/2006/relationships/image" Target="../media/image15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Relationship Id="rId3" Type="http://schemas.openxmlformats.org/officeDocument/2006/relationships/image" Target="../media/image16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Relationship Id="rId3" Type="http://schemas.openxmlformats.org/officeDocument/2006/relationships/image" Target="../media/image1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Relationship Id="rId3" Type="http://schemas.openxmlformats.org/officeDocument/2006/relationships/image" Target="../media/image17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Relationship Id="rId3" Type="http://schemas.openxmlformats.org/officeDocument/2006/relationships/image" Target="../media/image18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Relationship Id="rId3" Type="http://schemas.openxmlformats.org/officeDocument/2006/relationships/image" Target="../media/image1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Relationship Id="rId3" Type="http://schemas.openxmlformats.org/officeDocument/2006/relationships/image" Target="../media/image20.jpeg" /><Relationship Id="rId4" Type="http://schemas.openxmlformats.org/officeDocument/2006/relationships/image" Target="../media/image21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Relationship Id="rId3" Type="http://schemas.openxmlformats.org/officeDocument/2006/relationships/image" Target="../media/image22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Relationship Id="rId3" Type="http://schemas.openxmlformats.org/officeDocument/2006/relationships/image" Target="../media/image2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Relationship Id="rId3" Type="http://schemas.openxmlformats.org/officeDocument/2006/relationships/image" Target="../media/image2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555329" y="2833333"/>
            <a:ext cx="7082543" cy="777240"/>
          </a:xfrm>
          <a:prstGeom prst="rect"/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050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霍乱ppt课件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85416" y="3075841"/>
            <a:ext cx="1954703" cy="1969616"/>
          </a:xfrm>
          <a:prstGeom prst="ellipse"/>
          <a:solidFill>
            <a:schemeClr val="accen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660673" y="3426081"/>
            <a:ext cx="2699191" cy="2719784"/>
          </a:xfrm>
          <a:prstGeom prst="ellipse"/>
          <a:solidFill>
            <a:schemeClr val="accen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5288494" y="1513149"/>
            <a:ext cx="1721774" cy="1721774"/>
          </a:xfrm>
          <a:prstGeom prst="ellipse"/>
          <a:solidFill>
            <a:schemeClr val="accen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280421" y="2711491"/>
            <a:ext cx="3039989" cy="1257300"/>
          </a:xfrm>
          <a:prstGeom prst="rect"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50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起病急，有发热、腹痛、里急后重等症状，粪便呈黏液脓血便，镜检可见大量脓细胞、红细胞和吞噬细胞。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6667" r="16667"/>
          <a:stretch>
            <a:fillRect/>
          </a:stretch>
        </p:blipFill>
        <p:spPr>
          <a:xfrm>
            <a:off x="5399254" y="1623909"/>
            <a:ext cx="1500254" cy="1500254"/>
          </a:xfrm>
          <a:prstGeom prst="ellipse"/>
        </p:spPr>
      </p:pic>
      <p:sp>
        <p:nvSpPr>
          <p:cNvPr id="7" name="TextBox 7"/>
          <p:cNvSpPr txBox="1"/>
          <p:nvPr/>
        </p:nvSpPr>
        <p:spPr>
          <a:xfrm>
            <a:off x="613814" y="2226284"/>
            <a:ext cx="2703493" cy="398526"/>
          </a:xfrm>
          <a:prstGeom prst="rect"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77000"/>
              </a:lnSpc>
            </a:pPr>
            <a:r>
              <a:rPr lang="en-US" sz="232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细菌性痢疾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00757" y="1971492"/>
            <a:ext cx="3121877" cy="1287399"/>
          </a:xfrm>
          <a:prstGeom prst="rect"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起病缓慢，病程较长，有腹痛、腹泻等症状，粪便呈暗红色或果酱样，镜检可见红细胞、白细胞和溶组织阿米巴滋养体。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00757" y="1513149"/>
            <a:ext cx="2703493" cy="398526"/>
          </a:xfrm>
          <a:prstGeom prst="rect"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32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阿米巴痢疾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20154" y="3595858"/>
            <a:ext cx="2380229" cy="2380229"/>
          </a:xfrm>
          <a:prstGeom prst="ellipse"/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l="10010" r="10010"/>
          <a:stretch>
            <a:fillRect/>
          </a:stretch>
        </p:blipFill>
        <p:spPr>
          <a:xfrm>
            <a:off x="3637042" y="3234923"/>
            <a:ext cx="1651452" cy="1651452"/>
          </a:xfrm>
          <a:prstGeom prst="ellipse"/>
        </p:spPr>
      </p:pic>
      <p:sp>
        <p:nvSpPr>
          <p:cNvPr id="12" name="TextBox 12"/>
          <p:cNvSpPr txBox="1"/>
          <p:nvPr/>
        </p:nvSpPr>
        <p:spPr>
          <a:xfrm>
            <a:off x="8621512" y="4777233"/>
            <a:ext cx="3219450" cy="1257300"/>
          </a:xfrm>
          <a:prstGeom prst="rect"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有不洁饮食史，表现为急性起病、腹痛、腹泻等消化道症状，但无发热等全身症状，且病程较短。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21512" y="4318890"/>
            <a:ext cx="2703493" cy="398526"/>
          </a:xfrm>
          <a:prstGeom prst="rect"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32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食物中毒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5" name="AutoShape 15"/>
            <p:cNvSpPr/>
            <p:nvPr/>
          </p:nvSpPr>
          <p:spPr>
            <a:xfrm>
              <a:off x="454963" y="331168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575049" y="337743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689125" y="339460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799768" y="348430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904945" y="344297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454963" y="448942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455517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457233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466203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462070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566715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573291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575007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583977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579844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454963" y="684489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75049" y="691064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689125" y="692781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799768" y="701751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904945" y="697618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1094842" y="93878"/>
              <a:ext cx="10001250" cy="914400"/>
            </a:xfrm>
            <a:prstGeom prst="rect"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 dirty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鉴别诊断要点</a:t>
              </a:r>
            </a:p>
          </p:txBody>
        </p:sp>
      </p:grp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03421" y="3671349"/>
            <a:ext cx="718185" cy="106680"/>
          </a:xfrm>
          <a:prstGeom prst="rect"/>
          <a:noFill/>
        </p:spPr>
      </p:sp>
      <p:sp>
        <p:nvSpPr>
          <p:cNvPr id="3" name="AutoShape 3"/>
          <p:cNvSpPr/>
          <p:nvPr/>
        </p:nvSpPr>
        <p:spPr>
          <a:xfrm>
            <a:off x="1303421" y="4038634"/>
            <a:ext cx="743585" cy="106680"/>
          </a:xfrm>
          <a:prstGeom prst="rect"/>
          <a:noFill/>
        </p:spPr>
      </p:sp>
      <p:grpSp>
        <p:nvGrpSpPr>
          <p:cNvPr id="4" name="Group 4"/>
          <p:cNvGrpSpPr/>
          <p:nvPr/>
        </p:nvGrpSpPr>
        <p:grpSpPr>
          <a:xfrm>
            <a:off x="1303421" y="2549736"/>
            <a:ext cx="4145173" cy="823690"/>
            <a:chOff x="1303421" y="2549736"/>
            <a:chExt cx="4145173" cy="823690"/>
          </a:xfrm>
        </p:grpSpPr>
        <p:sp>
          <p:nvSpPr>
            <p:cNvPr id="5" name="TextBox 5"/>
            <p:cNvSpPr txBox="1"/>
            <p:nvPr/>
          </p:nvSpPr>
          <p:spPr>
            <a:xfrm>
              <a:off x="1303421" y="2549736"/>
              <a:ext cx="4145173" cy="823690"/>
            </a:xfrm>
            <a:prstGeom prst="rect"/>
          </p:spPr>
          <p:txBody>
            <a:bodyPr vert="horz" wrap="square" lIns="66008" tIns="33052" rIns="66008" bIns="33052" rtlCol="0" anchor="t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4950" b="1" dirty="1">
                  <a:solidFill>
                    <a:schemeClr val="accent3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03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03421" y="3463324"/>
            <a:ext cx="9764382" cy="701040"/>
          </a:xfrm>
          <a:prstGeom prst="rect"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600" dirty="1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霍乱治疗与预防措施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4294" y="1287329"/>
            <a:ext cx="2035112" cy="2035112"/>
            <a:chOff x="1204294" y="1287329"/>
            <a:chExt cx="2035112" cy="2035112"/>
          </a:xfrm>
        </p:grpSpPr>
        <p:sp>
          <p:nvSpPr>
            <p:cNvPr id="3" name="AutoShape 3"/>
            <p:cNvSpPr/>
            <p:nvPr/>
          </p:nvSpPr>
          <p:spPr>
            <a:xfrm flipH="1">
              <a:off x="1204294" y="1287329"/>
              <a:ext cx="2035112" cy="2035112"/>
            </a:xfrm>
            <a:prstGeom prst="ellipse"/>
            <a:noFill/>
            <a:ln w="9525">
              <a:solidFill>
                <a:schemeClr val="accent1">
                  <a:alpha val="100000"/>
                </a:schemeClr>
              </a:solidFill>
              <a:prstDash val="solid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Freeform 4"/>
            <p:cNvSpPr/>
            <p:nvPr/>
          </p:nvSpPr>
          <p:spPr>
            <a:xfrm>
              <a:off x="1791319" y="1987226"/>
              <a:ext cx="891159" cy="635222"/>
            </a:xfrm>
            <a:custGeom>
              <a:rect l="l" t="t" r="r" b="b"/>
              <a:pathLst>
                <a:path w="21600" h="21600">
                  <a:moveTo>
                    <a:pt x="20056" y="17282"/>
                  </a:moveTo>
                  <a:lnTo>
                    <a:pt x="1544" y="17282"/>
                  </a:lnTo>
                  <a:cubicBezTo>
                    <a:pt x="691" y="17282"/>
                    <a:pt x="0" y="18250"/>
                    <a:pt x="0" y="19441"/>
                  </a:cubicBezTo>
                  <a:cubicBezTo>
                    <a:pt x="0" y="20638"/>
                    <a:pt x="691" y="21600"/>
                    <a:pt x="1544" y="21600"/>
                  </a:cubicBezTo>
                  <a:lnTo>
                    <a:pt x="20056" y="21600"/>
                  </a:lnTo>
                  <a:cubicBezTo>
                    <a:pt x="20909" y="21600"/>
                    <a:pt x="21600" y="20638"/>
                    <a:pt x="21600" y="19441"/>
                  </a:cubicBezTo>
                  <a:cubicBezTo>
                    <a:pt x="21600" y="18250"/>
                    <a:pt x="20909" y="17282"/>
                    <a:pt x="20056" y="17282"/>
                  </a:cubicBezTo>
                  <a:close/>
                  <a:moveTo>
                    <a:pt x="1544" y="4321"/>
                  </a:moveTo>
                  <a:lnTo>
                    <a:pt x="20056" y="4321"/>
                  </a:lnTo>
                  <a:cubicBezTo>
                    <a:pt x="20909" y="4321"/>
                    <a:pt x="21600" y="3353"/>
                    <a:pt x="21600" y="2159"/>
                  </a:cubicBezTo>
                  <a:cubicBezTo>
                    <a:pt x="21600" y="965"/>
                    <a:pt x="20909" y="0"/>
                    <a:pt x="20056" y="0"/>
                  </a:cubicBezTo>
                  <a:lnTo>
                    <a:pt x="1544" y="0"/>
                  </a:lnTo>
                  <a:cubicBezTo>
                    <a:pt x="691" y="0"/>
                    <a:pt x="0" y="965"/>
                    <a:pt x="0" y="2159"/>
                  </a:cubicBezTo>
                  <a:cubicBezTo>
                    <a:pt x="0" y="3353"/>
                    <a:pt x="691" y="4321"/>
                    <a:pt x="1544" y="4321"/>
                  </a:cubicBezTo>
                  <a:close/>
                  <a:moveTo>
                    <a:pt x="20056" y="8640"/>
                  </a:moveTo>
                  <a:lnTo>
                    <a:pt x="1544" y="8640"/>
                  </a:lnTo>
                  <a:cubicBezTo>
                    <a:pt x="691" y="8640"/>
                    <a:pt x="0" y="9608"/>
                    <a:pt x="0" y="10799"/>
                  </a:cubicBezTo>
                  <a:cubicBezTo>
                    <a:pt x="0" y="11996"/>
                    <a:pt x="691" y="12958"/>
                    <a:pt x="1544" y="12958"/>
                  </a:cubicBezTo>
                  <a:lnTo>
                    <a:pt x="20056" y="12958"/>
                  </a:lnTo>
                  <a:cubicBezTo>
                    <a:pt x="20909" y="12958"/>
                    <a:pt x="21600" y="11996"/>
                    <a:pt x="21600" y="10799"/>
                  </a:cubicBezTo>
                  <a:cubicBezTo>
                    <a:pt x="21600" y="9608"/>
                    <a:pt x="20909" y="8640"/>
                    <a:pt x="20056" y="864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838147" y="1287233"/>
            <a:ext cx="2035112" cy="2035112"/>
            <a:chOff x="3838147" y="1287233"/>
            <a:chExt cx="2035112" cy="2035112"/>
          </a:xfrm>
        </p:grpSpPr>
        <p:sp>
          <p:nvSpPr>
            <p:cNvPr id="6" name="AutoShape 6"/>
            <p:cNvSpPr/>
            <p:nvPr/>
          </p:nvSpPr>
          <p:spPr>
            <a:xfrm flipH="1">
              <a:off x="3838147" y="1287233"/>
              <a:ext cx="2035112" cy="2035112"/>
            </a:xfrm>
            <a:prstGeom prst="ellipse"/>
            <a:noFill/>
            <a:ln w="9525">
              <a:solidFill>
                <a:schemeClr val="accent2">
                  <a:alpha val="100000"/>
                </a:schemeClr>
              </a:solidFill>
              <a:prstDash val="solid"/>
            </a:ln>
          </p:spPr>
          <p:style>
            <a:lnRef idx="0">
              <a:schemeClr val="accent2"/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</p:grpSp>
      <p:grpSp>
        <p:nvGrpSpPr>
          <p:cNvPr id="7" name="Group 7"/>
          <p:cNvGrpSpPr/>
          <p:nvPr/>
        </p:nvGrpSpPr>
        <p:grpSpPr>
          <a:xfrm>
            <a:off x="4556617" y="1941220"/>
            <a:ext cx="595503" cy="1060133"/>
            <a:chOff x="4556617" y="1941220"/>
            <a:chExt cx="595503" cy="1060133"/>
          </a:xfrm>
        </p:grpSpPr>
        <p:sp>
          <p:nvSpPr>
            <p:cNvPr id="8" name="Freeform 8"/>
            <p:cNvSpPr/>
            <p:nvPr/>
          </p:nvSpPr>
          <p:spPr>
            <a:xfrm>
              <a:off x="4556617" y="1941220"/>
              <a:ext cx="595503" cy="1060133"/>
            </a:xfrm>
            <a:custGeom>
              <a:rect l="l" t="t" r="r" b="b"/>
              <a:pathLst>
                <a:path w="421" h="751">
                  <a:moveTo>
                    <a:pt x="421" y="509"/>
                  </a:moveTo>
                  <a:cubicBezTo>
                    <a:pt x="421" y="509"/>
                    <a:pt x="400" y="323"/>
                    <a:pt x="359" y="306"/>
                  </a:cubicBezTo>
                  <a:cubicBezTo>
                    <a:pt x="391" y="250"/>
                    <a:pt x="338" y="0"/>
                    <a:pt x="338" y="0"/>
                  </a:cubicBezTo>
                  <a:cubicBezTo>
                    <a:pt x="338" y="0"/>
                    <a:pt x="355" y="183"/>
                    <a:pt x="307" y="216"/>
                  </a:cubicBezTo>
                  <a:cubicBezTo>
                    <a:pt x="307" y="215"/>
                    <a:pt x="307" y="215"/>
                    <a:pt x="307" y="214"/>
                  </a:cubicBezTo>
                  <a:cubicBezTo>
                    <a:pt x="307" y="211"/>
                    <a:pt x="307" y="207"/>
                    <a:pt x="307" y="204"/>
                  </a:cubicBezTo>
                  <a:cubicBezTo>
                    <a:pt x="288" y="204"/>
                    <a:pt x="288" y="204"/>
                    <a:pt x="288" y="204"/>
                  </a:cubicBezTo>
                  <a:cubicBezTo>
                    <a:pt x="288" y="213"/>
                    <a:pt x="288" y="222"/>
                    <a:pt x="288" y="230"/>
                  </a:cubicBezTo>
                  <a:cubicBezTo>
                    <a:pt x="285" y="233"/>
                    <a:pt x="281" y="236"/>
                    <a:pt x="279" y="238"/>
                  </a:cubicBezTo>
                  <a:cubicBezTo>
                    <a:pt x="279" y="227"/>
                    <a:pt x="278" y="216"/>
                    <a:pt x="278" y="204"/>
                  </a:cubicBezTo>
                  <a:cubicBezTo>
                    <a:pt x="219" y="204"/>
                    <a:pt x="219" y="204"/>
                    <a:pt x="219" y="204"/>
                  </a:cubicBezTo>
                  <a:cubicBezTo>
                    <a:pt x="219" y="243"/>
                    <a:pt x="219" y="243"/>
                    <a:pt x="219" y="243"/>
                  </a:cubicBezTo>
                  <a:cubicBezTo>
                    <a:pt x="274" y="243"/>
                    <a:pt x="274" y="243"/>
                    <a:pt x="274" y="243"/>
                  </a:cubicBezTo>
                  <a:cubicBezTo>
                    <a:pt x="272" y="244"/>
                    <a:pt x="271" y="246"/>
                    <a:pt x="270" y="247"/>
                  </a:cubicBezTo>
                  <a:cubicBezTo>
                    <a:pt x="268" y="250"/>
                    <a:pt x="266" y="252"/>
                    <a:pt x="264" y="254"/>
                  </a:cubicBezTo>
                  <a:cubicBezTo>
                    <a:pt x="219" y="254"/>
                    <a:pt x="219" y="254"/>
                    <a:pt x="219" y="254"/>
                  </a:cubicBezTo>
                  <a:cubicBezTo>
                    <a:pt x="219" y="291"/>
                    <a:pt x="219" y="291"/>
                    <a:pt x="219" y="291"/>
                  </a:cubicBezTo>
                  <a:cubicBezTo>
                    <a:pt x="233" y="291"/>
                    <a:pt x="233" y="291"/>
                    <a:pt x="233" y="291"/>
                  </a:cubicBezTo>
                  <a:cubicBezTo>
                    <a:pt x="227" y="294"/>
                    <a:pt x="223" y="296"/>
                    <a:pt x="219" y="300"/>
                  </a:cubicBezTo>
                  <a:cubicBezTo>
                    <a:pt x="219" y="291"/>
                    <a:pt x="219" y="291"/>
                    <a:pt x="219" y="291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0" y="302"/>
                    <a:pt x="210" y="302"/>
                    <a:pt x="210" y="302"/>
                  </a:cubicBezTo>
                  <a:cubicBezTo>
                    <a:pt x="217" y="302"/>
                    <a:pt x="217" y="302"/>
                    <a:pt x="217" y="302"/>
                  </a:cubicBezTo>
                  <a:cubicBezTo>
                    <a:pt x="215" y="304"/>
                    <a:pt x="214" y="305"/>
                    <a:pt x="213" y="306"/>
                  </a:cubicBezTo>
                  <a:cubicBezTo>
                    <a:pt x="212" y="305"/>
                    <a:pt x="211" y="304"/>
                    <a:pt x="210" y="303"/>
                  </a:cubicBezTo>
                  <a:cubicBezTo>
                    <a:pt x="210" y="302"/>
                    <a:pt x="210" y="302"/>
                    <a:pt x="210" y="302"/>
                  </a:cubicBezTo>
                  <a:cubicBezTo>
                    <a:pt x="209" y="302"/>
                    <a:pt x="209" y="302"/>
                    <a:pt x="209" y="302"/>
                  </a:cubicBezTo>
                  <a:cubicBezTo>
                    <a:pt x="203" y="297"/>
                    <a:pt x="195" y="294"/>
                    <a:pt x="185" y="291"/>
                  </a:cubicBezTo>
                  <a:cubicBezTo>
                    <a:pt x="185" y="291"/>
                    <a:pt x="185" y="291"/>
                    <a:pt x="185" y="291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0" y="254"/>
                    <a:pt x="210" y="254"/>
                    <a:pt x="210" y="254"/>
                  </a:cubicBezTo>
                  <a:cubicBezTo>
                    <a:pt x="162" y="254"/>
                    <a:pt x="162" y="254"/>
                    <a:pt x="162" y="254"/>
                  </a:cubicBezTo>
                  <a:cubicBezTo>
                    <a:pt x="162" y="253"/>
                    <a:pt x="161" y="253"/>
                    <a:pt x="161" y="252"/>
                  </a:cubicBezTo>
                  <a:cubicBezTo>
                    <a:pt x="158" y="249"/>
                    <a:pt x="156" y="246"/>
                    <a:pt x="153" y="244"/>
                  </a:cubicBezTo>
                  <a:cubicBezTo>
                    <a:pt x="153" y="243"/>
                    <a:pt x="153" y="243"/>
                    <a:pt x="153" y="243"/>
                  </a:cubicBezTo>
                  <a:cubicBezTo>
                    <a:pt x="152" y="243"/>
                    <a:pt x="152" y="243"/>
                    <a:pt x="152" y="243"/>
                  </a:cubicBezTo>
                  <a:cubicBezTo>
                    <a:pt x="149" y="240"/>
                    <a:pt x="146" y="238"/>
                    <a:pt x="143" y="235"/>
                  </a:cubicBezTo>
                  <a:cubicBezTo>
                    <a:pt x="143" y="225"/>
                    <a:pt x="144" y="215"/>
                    <a:pt x="144" y="204"/>
                  </a:cubicBezTo>
                  <a:cubicBezTo>
                    <a:pt x="122" y="204"/>
                    <a:pt x="122" y="204"/>
                    <a:pt x="122" y="204"/>
                  </a:cubicBezTo>
                  <a:cubicBezTo>
                    <a:pt x="122" y="208"/>
                    <a:pt x="122" y="211"/>
                    <a:pt x="122" y="214"/>
                  </a:cubicBezTo>
                  <a:cubicBezTo>
                    <a:pt x="122" y="216"/>
                    <a:pt x="122" y="217"/>
                    <a:pt x="122" y="219"/>
                  </a:cubicBezTo>
                  <a:cubicBezTo>
                    <a:pt x="74" y="187"/>
                    <a:pt x="71" y="0"/>
                    <a:pt x="71" y="0"/>
                  </a:cubicBezTo>
                  <a:cubicBezTo>
                    <a:pt x="71" y="0"/>
                    <a:pt x="39" y="254"/>
                    <a:pt x="71" y="310"/>
                  </a:cubicBezTo>
                  <a:cubicBezTo>
                    <a:pt x="30" y="327"/>
                    <a:pt x="0" y="503"/>
                    <a:pt x="0" y="503"/>
                  </a:cubicBezTo>
                  <a:cubicBezTo>
                    <a:pt x="0" y="503"/>
                    <a:pt x="75" y="431"/>
                    <a:pt x="131" y="412"/>
                  </a:cubicBezTo>
                  <a:cubicBezTo>
                    <a:pt x="151" y="500"/>
                    <a:pt x="219" y="751"/>
                    <a:pt x="301" y="409"/>
                  </a:cubicBezTo>
                  <a:cubicBezTo>
                    <a:pt x="354" y="432"/>
                    <a:pt x="421" y="509"/>
                    <a:pt x="421" y="509"/>
                  </a:cubicBezTo>
                  <a:close/>
                  <a:moveTo>
                    <a:pt x="218" y="384"/>
                  </a:moveTo>
                  <a:cubicBezTo>
                    <a:pt x="217" y="384"/>
                    <a:pt x="217" y="384"/>
                    <a:pt x="217" y="384"/>
                  </a:cubicBezTo>
                  <a:cubicBezTo>
                    <a:pt x="217" y="384"/>
                    <a:pt x="217" y="384"/>
                    <a:pt x="217" y="384"/>
                  </a:cubicBezTo>
                  <a:cubicBezTo>
                    <a:pt x="217" y="384"/>
                    <a:pt x="217" y="384"/>
                    <a:pt x="218" y="384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729210" y="1757387"/>
            <a:ext cx="261747" cy="541878"/>
            <a:chOff x="4729210" y="1757387"/>
            <a:chExt cx="261747" cy="541878"/>
          </a:xfrm>
        </p:grpSpPr>
        <p:sp>
          <p:nvSpPr>
            <p:cNvPr id="10" name="Freeform 10"/>
            <p:cNvSpPr/>
            <p:nvPr/>
          </p:nvSpPr>
          <p:spPr>
            <a:xfrm>
              <a:off x="4866656" y="2100573"/>
              <a:ext cx="80296" cy="45244"/>
            </a:xfrm>
            <a:custGeom>
              <a:rect l="l" t="t" r="r" b="b"/>
              <a:pathLst>
                <a:path w="57" h="32">
                  <a:moveTo>
                    <a:pt x="0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6" y="21"/>
                    <a:pt x="55" y="11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4940380" y="1956650"/>
              <a:ext cx="28004" cy="60674"/>
            </a:xfrm>
            <a:custGeom>
              <a:rect l="l" t="t" r="r" b="b"/>
              <a:pathLst>
                <a:path w="20" h="43">
                  <a:moveTo>
                    <a:pt x="20" y="43"/>
                  </a:moveTo>
                  <a:cubicBezTo>
                    <a:pt x="18" y="28"/>
                    <a:pt x="15" y="14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5"/>
                    <a:pt x="4" y="29"/>
                    <a:pt x="6" y="43"/>
                  </a:cubicBezTo>
                  <a:lnTo>
                    <a:pt x="20" y="43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4866656" y="2032755"/>
              <a:ext cx="74962" cy="52388"/>
            </a:xfrm>
            <a:custGeom>
              <a:rect l="l" t="t" r="r" b="b"/>
              <a:pathLst>
                <a:path w="53" h="37">
                  <a:moveTo>
                    <a:pt x="0" y="37"/>
                  </a:moveTo>
                  <a:cubicBezTo>
                    <a:pt x="53" y="37"/>
                    <a:pt x="53" y="37"/>
                    <a:pt x="53" y="37"/>
                  </a:cubicBezTo>
                  <a:cubicBezTo>
                    <a:pt x="52" y="25"/>
                    <a:pt x="51" y="13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4949905" y="2032755"/>
              <a:ext cx="29718" cy="52388"/>
            </a:xfrm>
            <a:custGeom>
              <a:rect l="l" t="t" r="r" b="b"/>
              <a:pathLst>
                <a:path w="21" h="37">
                  <a:moveTo>
                    <a:pt x="21" y="37"/>
                  </a:moveTo>
                  <a:cubicBezTo>
                    <a:pt x="19" y="25"/>
                    <a:pt x="17" y="12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3"/>
                    <a:pt x="3" y="25"/>
                    <a:pt x="4" y="37"/>
                  </a:cubicBezTo>
                  <a:lnTo>
                    <a:pt x="21" y="37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4917139" y="1828158"/>
              <a:ext cx="20193" cy="49339"/>
            </a:xfrm>
            <a:custGeom>
              <a:rect l="l" t="t" r="r" b="b"/>
              <a:pathLst>
                <a:path w="14" h="35">
                  <a:moveTo>
                    <a:pt x="14" y="35"/>
                  </a:moveTo>
                  <a:cubicBezTo>
                    <a:pt x="10" y="23"/>
                    <a:pt x="6" y="1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2"/>
                    <a:pt x="5" y="24"/>
                    <a:pt x="7" y="35"/>
                  </a:cubicBezTo>
                  <a:lnTo>
                    <a:pt x="14" y="35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4930283" y="1894167"/>
              <a:ext cx="22574" cy="46958"/>
            </a:xfrm>
            <a:custGeom>
              <a:rect l="l" t="t" r="r" b="b"/>
              <a:pathLst>
                <a:path w="16" h="33">
                  <a:moveTo>
                    <a:pt x="16" y="33"/>
                  </a:moveTo>
                  <a:cubicBezTo>
                    <a:pt x="14" y="21"/>
                    <a:pt x="11" y="1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4" y="22"/>
                    <a:pt x="5" y="33"/>
                  </a:cubicBezTo>
                  <a:lnTo>
                    <a:pt x="16" y="33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4733306" y="2100573"/>
              <a:ext cx="33909" cy="45244"/>
            </a:xfrm>
            <a:custGeom>
              <a:rect l="l" t="t" r="r" b="b"/>
              <a:pathLst>
                <a:path w="24" h="32">
                  <a:moveTo>
                    <a:pt x="4" y="0"/>
                  </a:moveTo>
                  <a:cubicBezTo>
                    <a:pt x="2" y="11"/>
                    <a:pt x="1" y="21"/>
                    <a:pt x="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21"/>
                    <a:pt x="23" y="11"/>
                    <a:pt x="24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4766072" y="1894167"/>
              <a:ext cx="26765" cy="46958"/>
            </a:xfrm>
            <a:custGeom>
              <a:rect l="l" t="t" r="r" b="b"/>
              <a:pathLst>
                <a:path w="19" h="33">
                  <a:moveTo>
                    <a:pt x="9" y="0"/>
                  </a:moveTo>
                  <a:cubicBezTo>
                    <a:pt x="6" y="10"/>
                    <a:pt x="3" y="21"/>
                    <a:pt x="0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6" y="22"/>
                    <a:pt x="17" y="11"/>
                    <a:pt x="19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4740450" y="2032755"/>
              <a:ext cx="32766" cy="52388"/>
            </a:xfrm>
            <a:custGeom>
              <a:rect l="l" t="t" r="r" b="b"/>
              <a:pathLst>
                <a:path w="23" h="37">
                  <a:moveTo>
                    <a:pt x="6" y="0"/>
                  </a:moveTo>
                  <a:cubicBezTo>
                    <a:pt x="4" y="12"/>
                    <a:pt x="2" y="25"/>
                    <a:pt x="0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1" y="25"/>
                    <a:pt x="22" y="13"/>
                    <a:pt x="2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4822555" y="1757387"/>
              <a:ext cx="30956" cy="55340"/>
            </a:xfrm>
            <a:custGeom>
              <a:rect l="l" t="t" r="r" b="b"/>
              <a:pathLst>
                <a:path w="22" h="39">
                  <a:moveTo>
                    <a:pt x="22" y="0"/>
                  </a:moveTo>
                  <a:cubicBezTo>
                    <a:pt x="14" y="2"/>
                    <a:pt x="7" y="9"/>
                    <a:pt x="0" y="19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7"/>
                    <a:pt x="2" y="33"/>
                    <a:pt x="1" y="39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4866656" y="1757387"/>
              <a:ext cx="33909" cy="55340"/>
            </a:xfrm>
            <a:custGeom>
              <a:rect l="l" t="t" r="r" b="b"/>
              <a:pathLst>
                <a:path w="24" h="39">
                  <a:moveTo>
                    <a:pt x="20" y="21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15" y="9"/>
                    <a:pt x="8" y="2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2" y="33"/>
                    <a:pt x="21" y="27"/>
                    <a:pt x="20" y="2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4807125" y="1804346"/>
              <a:ext cx="4191" cy="8287"/>
            </a:xfrm>
            <a:custGeom>
              <a:rect l="l" t="t" r="r" b="b"/>
              <a:pathLst>
                <a:path w="3" h="6">
                  <a:moveTo>
                    <a:pt x="0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3" y="2"/>
                    <a:pt x="3" y="0"/>
                  </a:cubicBezTo>
                  <a:cubicBezTo>
                    <a:pt x="2" y="2"/>
                    <a:pt x="1" y="4"/>
                    <a:pt x="0" y="6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4782741" y="1828158"/>
              <a:ext cx="23241" cy="49339"/>
            </a:xfrm>
            <a:custGeom>
              <a:rect l="l" t="t" r="r" b="b"/>
              <a:pathLst>
                <a:path w="16" h="35">
                  <a:moveTo>
                    <a:pt x="12" y="0"/>
                  </a:moveTo>
                  <a:cubicBezTo>
                    <a:pt x="8" y="11"/>
                    <a:pt x="4" y="23"/>
                    <a:pt x="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2" y="24"/>
                    <a:pt x="14" y="12"/>
                    <a:pt x="16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4751785" y="1956650"/>
              <a:ext cx="30956" cy="60674"/>
            </a:xfrm>
            <a:custGeom>
              <a:rect l="l" t="t" r="r" b="b"/>
              <a:pathLst>
                <a:path w="22" h="43">
                  <a:moveTo>
                    <a:pt x="8" y="0"/>
                  </a:moveTo>
                  <a:cubicBezTo>
                    <a:pt x="5" y="14"/>
                    <a:pt x="2" y="28"/>
                    <a:pt x="0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8" y="29"/>
                    <a:pt x="20" y="15"/>
                    <a:pt x="22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4866656" y="2161343"/>
              <a:ext cx="83248" cy="52388"/>
            </a:xfrm>
            <a:custGeom>
              <a:rect l="l" t="t" r="r" b="b"/>
              <a:pathLst>
                <a:path w="59" h="37">
                  <a:moveTo>
                    <a:pt x="0" y="37"/>
                  </a:moveTo>
                  <a:cubicBezTo>
                    <a:pt x="59" y="37"/>
                    <a:pt x="59" y="37"/>
                    <a:pt x="59" y="37"/>
                  </a:cubicBezTo>
                  <a:cubicBezTo>
                    <a:pt x="58" y="25"/>
                    <a:pt x="58" y="13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4788646" y="1956650"/>
              <a:ext cx="64865" cy="60674"/>
            </a:xfrm>
            <a:custGeom>
              <a:rect l="l" t="t" r="r" b="b"/>
              <a:pathLst>
                <a:path w="46" h="43">
                  <a:moveTo>
                    <a:pt x="4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15"/>
                    <a:pt x="2" y="29"/>
                    <a:pt x="0" y="43"/>
                  </a:cubicBezTo>
                  <a:cubicBezTo>
                    <a:pt x="46" y="43"/>
                    <a:pt x="46" y="43"/>
                    <a:pt x="46" y="43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4810078" y="1828158"/>
              <a:ext cx="43434" cy="49339"/>
            </a:xfrm>
            <a:custGeom>
              <a:rect l="l" t="t" r="r" b="b"/>
              <a:pathLst>
                <a:path w="31" h="35">
                  <a:moveTo>
                    <a:pt x="3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2"/>
                    <a:pt x="2" y="24"/>
                    <a:pt x="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4781503" y="2032755"/>
              <a:ext cx="72009" cy="52388"/>
            </a:xfrm>
            <a:custGeom>
              <a:rect l="l" t="t" r="r" b="b"/>
              <a:pathLst>
                <a:path w="51" h="37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3"/>
                    <a:pt x="1" y="25"/>
                    <a:pt x="0" y="37"/>
                  </a:cubicBezTo>
                  <a:cubicBezTo>
                    <a:pt x="51" y="37"/>
                    <a:pt x="51" y="37"/>
                    <a:pt x="51" y="37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4866656" y="1956650"/>
              <a:ext cx="67818" cy="60674"/>
            </a:xfrm>
            <a:custGeom>
              <a:rect l="l" t="t" r="r" b="b"/>
              <a:pathLst>
                <a:path w="48" h="43">
                  <a:moveTo>
                    <a:pt x="0" y="43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47" y="29"/>
                    <a:pt x="45" y="15"/>
                    <a:pt x="4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4866656" y="1828158"/>
              <a:ext cx="46387" cy="49339"/>
            </a:xfrm>
            <a:custGeom>
              <a:rect l="l" t="t" r="r" b="b"/>
              <a:pathLst>
                <a:path w="33" h="35">
                  <a:moveTo>
                    <a:pt x="33" y="35"/>
                  </a:moveTo>
                  <a:cubicBezTo>
                    <a:pt x="31" y="24"/>
                    <a:pt x="29" y="12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33" y="35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4866656" y="1894167"/>
              <a:ext cx="57721" cy="46958"/>
            </a:xfrm>
            <a:custGeom>
              <a:rect l="l" t="t" r="r" b="b"/>
              <a:pathLst>
                <a:path w="41" h="33">
                  <a:moveTo>
                    <a:pt x="0" y="33"/>
                  </a:moveTo>
                  <a:cubicBezTo>
                    <a:pt x="41" y="33"/>
                    <a:pt x="41" y="33"/>
                    <a:pt x="41" y="33"/>
                  </a:cubicBezTo>
                  <a:cubicBezTo>
                    <a:pt x="39" y="22"/>
                    <a:pt x="37" y="11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4799981" y="1894167"/>
              <a:ext cx="53530" cy="46958"/>
            </a:xfrm>
            <a:custGeom>
              <a:rect l="l" t="t" r="r" b="b"/>
              <a:pathLst>
                <a:path w="38" h="33">
                  <a:moveTo>
                    <a:pt x="3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11"/>
                    <a:pt x="1" y="22"/>
                    <a:pt x="0" y="33"/>
                  </a:cubicBezTo>
                  <a:cubicBezTo>
                    <a:pt x="38" y="33"/>
                    <a:pt x="38" y="33"/>
                    <a:pt x="38" y="33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4773216" y="2229161"/>
              <a:ext cx="80296" cy="54769"/>
            </a:xfrm>
            <a:custGeom>
              <a:rect l="l" t="t" r="r" b="b"/>
              <a:pathLst>
                <a:path w="57" h="39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27"/>
                    <a:pt x="0" y="39"/>
                  </a:cubicBezTo>
                  <a:cubicBezTo>
                    <a:pt x="57" y="39"/>
                    <a:pt x="57" y="39"/>
                    <a:pt x="57" y="39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4777407" y="2100573"/>
              <a:ext cx="76105" cy="45244"/>
            </a:xfrm>
            <a:custGeom>
              <a:rect l="l" t="t" r="r" b="b"/>
              <a:pathLst>
                <a:path w="54" h="32"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1"/>
                    <a:pt x="0" y="21"/>
                    <a:pt x="0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0"/>
                    <a:pt x="54" y="0"/>
                    <a:pt x="54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4774359" y="2161343"/>
              <a:ext cx="79153" cy="52388"/>
            </a:xfrm>
            <a:custGeom>
              <a:rect l="l" t="t" r="r" b="b"/>
              <a:pathLst>
                <a:path w="56" h="37">
                  <a:moveTo>
                    <a:pt x="5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3"/>
                    <a:pt x="0" y="25"/>
                    <a:pt x="0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0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4729210" y="2161343"/>
              <a:ext cx="33909" cy="52388"/>
            </a:xfrm>
            <a:custGeom>
              <a:rect l="l" t="t" r="r" b="b"/>
              <a:pathLst>
                <a:path w="24" h="37">
                  <a:moveTo>
                    <a:pt x="2" y="0"/>
                  </a:moveTo>
                  <a:cubicBezTo>
                    <a:pt x="1" y="13"/>
                    <a:pt x="1" y="25"/>
                    <a:pt x="0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25"/>
                    <a:pt x="23" y="13"/>
                    <a:pt x="2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4961239" y="2161343"/>
              <a:ext cx="29718" cy="52388"/>
            </a:xfrm>
            <a:custGeom>
              <a:rect l="l" t="t" r="r" b="b"/>
              <a:pathLst>
                <a:path w="21" h="37">
                  <a:moveTo>
                    <a:pt x="21" y="37"/>
                  </a:moveTo>
                  <a:cubicBezTo>
                    <a:pt x="20" y="25"/>
                    <a:pt x="19" y="13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1" y="25"/>
                    <a:pt x="1" y="37"/>
                  </a:cubicBezTo>
                  <a:lnTo>
                    <a:pt x="21" y="37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4957049" y="2100573"/>
              <a:ext cx="28575" cy="45244"/>
            </a:xfrm>
            <a:custGeom>
              <a:rect l="l" t="t" r="r" b="b"/>
              <a:pathLst>
                <a:path w="20" h="32">
                  <a:moveTo>
                    <a:pt x="20" y="32"/>
                  </a:moveTo>
                  <a:cubicBezTo>
                    <a:pt x="19" y="21"/>
                    <a:pt x="18" y="11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1"/>
                    <a:pt x="1" y="21"/>
                    <a:pt x="2" y="32"/>
                  </a:cubicBezTo>
                  <a:lnTo>
                    <a:pt x="20" y="32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4805887" y="1812728"/>
              <a:ext cx="17812" cy="15431"/>
            </a:xfrm>
            <a:custGeom>
              <a:rect l="l" t="t" r="r" b="b"/>
              <a:pathLst>
                <a:path w="13" h="11">
                  <a:moveTo>
                    <a:pt x="1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1" y="8"/>
                    <a:pt x="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2" y="4"/>
                    <a:pt x="13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4900565" y="1812728"/>
              <a:ext cx="16669" cy="15431"/>
            </a:xfrm>
            <a:custGeom>
              <a:rect l="l" t="t" r="r" b="b"/>
              <a:pathLst>
                <a:path w="12" h="11">
                  <a:moveTo>
                    <a:pt x="12" y="11"/>
                  </a:moveTo>
                  <a:cubicBezTo>
                    <a:pt x="12" y="9"/>
                    <a:pt x="11" y="7"/>
                    <a:pt x="11" y="5"/>
                  </a:cubicBezTo>
                  <a:cubicBezTo>
                    <a:pt x="10" y="3"/>
                    <a:pt x="9" y="2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2" y="11"/>
                  </a:cubicBezTo>
                  <a:lnTo>
                    <a:pt x="12" y="1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4853512" y="1812728"/>
              <a:ext cx="13049" cy="15431"/>
            </a:xfrm>
            <a:prstGeom prst="rect"/>
            <a:solidFill>
              <a:schemeClr val="accent2">
                <a:alpha val="100000"/>
              </a:schemeClr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4792837" y="1877498"/>
              <a:ext cx="17240" cy="16669"/>
            </a:xfrm>
            <a:custGeom>
              <a:rect l="l" t="t" r="r" b="b"/>
              <a:pathLst>
                <a:path w="12" h="12">
                  <a:moveTo>
                    <a:pt x="1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4"/>
                    <a:pt x="1" y="8"/>
                    <a:pt x="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8"/>
                    <a:pt x="12" y="4"/>
                    <a:pt x="12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4913043" y="1877498"/>
              <a:ext cx="17240" cy="16669"/>
            </a:xfrm>
            <a:custGeom>
              <a:rect l="l" t="t" r="r" b="b"/>
              <a:pathLst>
                <a:path w="12" h="12">
                  <a:moveTo>
                    <a:pt x="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1" y="8"/>
                    <a:pt x="11" y="4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2" y="8"/>
                    <a:pt x="2" y="12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43" name="AutoShape 43"/>
            <p:cNvSpPr/>
            <p:nvPr/>
          </p:nvSpPr>
          <p:spPr>
            <a:xfrm>
              <a:off x="4853512" y="1877498"/>
              <a:ext cx="13049" cy="16669"/>
            </a:xfrm>
            <a:prstGeom prst="rect"/>
            <a:solidFill>
              <a:schemeClr val="accent2">
                <a:alpha val="100000"/>
              </a:schemeClr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4782741" y="1941220"/>
              <a:ext cx="17240" cy="15431"/>
            </a:xfrm>
            <a:custGeom>
              <a:rect l="l" t="t" r="r" b="b"/>
              <a:pathLst>
                <a:path w="12" h="11">
                  <a:moveTo>
                    <a:pt x="1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4"/>
                    <a:pt x="1" y="7"/>
                    <a:pt x="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1" y="4"/>
                    <a:pt x="12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4924283" y="1941220"/>
              <a:ext cx="16097" cy="15431"/>
            </a:xfrm>
            <a:custGeom>
              <a:rect l="l" t="t" r="r" b="b"/>
              <a:pathLst>
                <a:path w="11" h="11">
                  <a:moveTo>
                    <a:pt x="2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7"/>
                    <a:pt x="10" y="4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7"/>
                    <a:pt x="2" y="1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46" name="AutoShape 46"/>
            <p:cNvSpPr/>
            <p:nvPr/>
          </p:nvSpPr>
          <p:spPr>
            <a:xfrm>
              <a:off x="4853512" y="1941220"/>
              <a:ext cx="13049" cy="15431"/>
            </a:xfrm>
            <a:prstGeom prst="rect"/>
            <a:solidFill>
              <a:schemeClr val="accent2">
                <a:alpha val="100000"/>
              </a:schemeClr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4773216" y="2017325"/>
              <a:ext cx="15431" cy="15431"/>
            </a:xfrm>
            <a:custGeom>
              <a:rect l="l" t="t" r="r" b="b"/>
              <a:pathLst>
                <a:path w="11" h="11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7"/>
                    <a:pt x="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1" y="3"/>
                    <a:pt x="11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48" name="Freeform 48"/>
            <p:cNvSpPr/>
            <p:nvPr/>
          </p:nvSpPr>
          <p:spPr>
            <a:xfrm>
              <a:off x="4934474" y="2017325"/>
              <a:ext cx="15431" cy="15431"/>
            </a:xfrm>
            <a:custGeom>
              <a:rect l="l" t="t" r="r" b="b"/>
              <a:pathLst>
                <a:path w="11" h="11">
                  <a:moveTo>
                    <a:pt x="2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7"/>
                    <a:pt x="10" y="3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7"/>
                    <a:pt x="2" y="1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49" name="AutoShape 49"/>
            <p:cNvSpPr/>
            <p:nvPr/>
          </p:nvSpPr>
          <p:spPr>
            <a:xfrm>
              <a:off x="4853512" y="2017325"/>
              <a:ext cx="13049" cy="15431"/>
            </a:xfrm>
            <a:prstGeom prst="rect"/>
            <a:solidFill>
              <a:schemeClr val="accent2">
                <a:alpha val="100000"/>
              </a:schemeClr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4766072" y="2085143"/>
              <a:ext cx="15431" cy="15431"/>
            </a:xfrm>
            <a:custGeom>
              <a:rect l="l" t="t" r="r" b="b"/>
              <a:pathLst>
                <a:path w="11" h="11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" y="7"/>
                    <a:pt x="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1" y="4"/>
                    <a:pt x="11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51" name="Freeform 51"/>
            <p:cNvSpPr/>
            <p:nvPr/>
          </p:nvSpPr>
          <p:spPr>
            <a:xfrm>
              <a:off x="4941523" y="2085143"/>
              <a:ext cx="15431" cy="15431"/>
            </a:xfrm>
            <a:custGeom>
              <a:rect l="l" t="t" r="r" b="b"/>
              <a:pathLst>
                <a:path w="11" h="11">
                  <a:moveTo>
                    <a:pt x="1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7"/>
                    <a:pt x="10" y="4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52" name="AutoShape 52"/>
            <p:cNvSpPr/>
            <p:nvPr/>
          </p:nvSpPr>
          <p:spPr>
            <a:xfrm>
              <a:off x="4853512" y="2085143"/>
              <a:ext cx="13049" cy="15431"/>
            </a:xfrm>
            <a:prstGeom prst="rect"/>
            <a:solidFill>
              <a:schemeClr val="accent2">
                <a:alpha val="100000"/>
              </a:schemeClr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4763119" y="2145817"/>
              <a:ext cx="14288" cy="15431"/>
            </a:xfrm>
            <a:custGeom>
              <a:rect l="l" t="t" r="r" b="b"/>
              <a:pathLst>
                <a:path w="10" h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7"/>
                    <a:pt x="10" y="3"/>
                    <a:pt x="10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4946952" y="2145817"/>
              <a:ext cx="14288" cy="15431"/>
            </a:xfrm>
            <a:custGeom>
              <a:rect l="l" t="t" r="r" b="b"/>
              <a:pathLst>
                <a:path w="10" h="11">
                  <a:moveTo>
                    <a:pt x="0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9" y="3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55" name="AutoShape 55"/>
            <p:cNvSpPr/>
            <p:nvPr/>
          </p:nvSpPr>
          <p:spPr>
            <a:xfrm>
              <a:off x="4853512" y="2145817"/>
              <a:ext cx="13049" cy="15431"/>
            </a:xfrm>
            <a:prstGeom prst="rect"/>
            <a:solidFill>
              <a:schemeClr val="accent2">
                <a:alpha val="100000"/>
              </a:schemeClr>
            </a:solidFill>
          </p:spPr>
        </p:sp>
        <p:sp>
          <p:nvSpPr>
            <p:cNvPr id="56" name="Freeform 56"/>
            <p:cNvSpPr/>
            <p:nvPr/>
          </p:nvSpPr>
          <p:spPr>
            <a:xfrm>
              <a:off x="4760166" y="2213635"/>
              <a:ext cx="13049" cy="15431"/>
            </a:xfrm>
            <a:custGeom>
              <a:rect l="l" t="t" r="r" b="b"/>
              <a:pathLst>
                <a:path w="9" h="11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7"/>
                    <a:pt x="9" y="4"/>
                    <a:pt x="9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57" name="Freeform 57"/>
            <p:cNvSpPr/>
            <p:nvPr/>
          </p:nvSpPr>
          <p:spPr>
            <a:xfrm>
              <a:off x="4949905" y="2213635"/>
              <a:ext cx="14288" cy="15431"/>
            </a:xfrm>
            <a:custGeom>
              <a:rect l="l" t="t" r="r" b="b"/>
              <a:pathLst>
                <a:path w="10" h="11">
                  <a:moveTo>
                    <a:pt x="0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9" y="4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58" name="AutoShape 58"/>
            <p:cNvSpPr/>
            <p:nvPr/>
          </p:nvSpPr>
          <p:spPr>
            <a:xfrm>
              <a:off x="4853512" y="2213635"/>
              <a:ext cx="13049" cy="15431"/>
            </a:xfrm>
            <a:prstGeom prst="rect"/>
            <a:solidFill>
              <a:schemeClr val="accent2">
                <a:alpha val="100000"/>
              </a:schemeClr>
            </a:solidFill>
          </p:spPr>
        </p:sp>
        <p:sp>
          <p:nvSpPr>
            <p:cNvPr id="59" name="AutoShape 59"/>
            <p:cNvSpPr/>
            <p:nvPr/>
          </p:nvSpPr>
          <p:spPr>
            <a:xfrm>
              <a:off x="4853512" y="2283834"/>
              <a:ext cx="13049" cy="15431"/>
            </a:xfrm>
            <a:prstGeom prst="rect"/>
            <a:solidFill>
              <a:schemeClr val="accent2">
                <a:alpha val="100000"/>
              </a:schemeClr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6479524" y="1287233"/>
            <a:ext cx="2035112" cy="2035112"/>
            <a:chOff x="6479524" y="1287233"/>
            <a:chExt cx="2035112" cy="2035112"/>
          </a:xfrm>
        </p:grpSpPr>
        <p:sp>
          <p:nvSpPr>
            <p:cNvPr id="61" name="AutoShape 61"/>
            <p:cNvSpPr/>
            <p:nvPr/>
          </p:nvSpPr>
          <p:spPr>
            <a:xfrm flipH="1">
              <a:off x="6479524" y="1287233"/>
              <a:ext cx="2035112" cy="2035112"/>
            </a:xfrm>
            <a:prstGeom prst="ellipse"/>
            <a:noFill/>
            <a:ln w="9525">
              <a:solidFill>
                <a:schemeClr val="accent3">
                  <a:alpha val="100000"/>
                </a:schemeClr>
              </a:solidFill>
              <a:prstDash val="solid"/>
            </a:ln>
          </p:spPr>
          <p:style>
            <a:lnRef idx="0">
              <a:schemeClr val="accent3"/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62" name="Freeform 62"/>
            <p:cNvSpPr/>
            <p:nvPr/>
          </p:nvSpPr>
          <p:spPr>
            <a:xfrm>
              <a:off x="7181041" y="1888451"/>
              <a:ext cx="662750" cy="833056"/>
            </a:xfrm>
            <a:custGeom>
              <a:rect l="l" t="t" r="r" b="b"/>
              <a:pathLst>
                <a:path w="21600" h="2160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</p:spPr>
        </p:sp>
      </p:grpSp>
      <p:grpSp>
        <p:nvGrpSpPr>
          <p:cNvPr id="63" name="Group 63"/>
          <p:cNvGrpSpPr/>
          <p:nvPr/>
        </p:nvGrpSpPr>
        <p:grpSpPr>
          <a:xfrm>
            <a:off x="9103948" y="1287329"/>
            <a:ext cx="2035112" cy="2035112"/>
            <a:chOff x="9103948" y="1287329"/>
            <a:chExt cx="2035112" cy="2035112"/>
          </a:xfrm>
        </p:grpSpPr>
        <p:sp>
          <p:nvSpPr>
            <p:cNvPr id="64" name="AutoShape 64"/>
            <p:cNvSpPr/>
            <p:nvPr/>
          </p:nvSpPr>
          <p:spPr>
            <a:xfrm flipH="1">
              <a:off x="9103948" y="1287329"/>
              <a:ext cx="2035112" cy="2035112"/>
            </a:xfrm>
            <a:prstGeom prst="ellipse"/>
            <a:noFill/>
            <a:ln w="9525">
              <a:solidFill>
                <a:schemeClr val="accent4">
                  <a:alpha val="100000"/>
                </a:schemeClr>
              </a:solidFill>
              <a:prstDash val="solid"/>
            </a:ln>
          </p:spPr>
          <p:style>
            <a:lnRef idx="0">
              <a:schemeClr val="accent4"/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65" name="Freeform 65"/>
            <p:cNvSpPr/>
            <p:nvPr/>
          </p:nvSpPr>
          <p:spPr>
            <a:xfrm>
              <a:off x="9551051" y="2130196"/>
              <a:ext cx="1279493" cy="450056"/>
            </a:xfrm>
            <a:custGeom>
              <a:rect l="l" t="t" r="r" b="b"/>
              <a:pathLst>
                <a:path w="412" h="132">
                  <a:moveTo>
                    <a:pt x="412" y="15"/>
                  </a:moveTo>
                  <a:cubicBezTo>
                    <a:pt x="412" y="12"/>
                    <a:pt x="411" y="10"/>
                    <a:pt x="407" y="10"/>
                  </a:cubicBezTo>
                  <a:cubicBezTo>
                    <a:pt x="406" y="10"/>
                    <a:pt x="406" y="10"/>
                    <a:pt x="405" y="11"/>
                  </a:cubicBezTo>
                  <a:cubicBezTo>
                    <a:pt x="342" y="44"/>
                    <a:pt x="342" y="44"/>
                    <a:pt x="342" y="44"/>
                  </a:cubicBezTo>
                  <a:cubicBezTo>
                    <a:pt x="299" y="26"/>
                    <a:pt x="258" y="14"/>
                    <a:pt x="219" y="8"/>
                  </a:cubicBezTo>
                  <a:cubicBezTo>
                    <a:pt x="180" y="2"/>
                    <a:pt x="148" y="0"/>
                    <a:pt x="125" y="3"/>
                  </a:cubicBezTo>
                  <a:cubicBezTo>
                    <a:pt x="101" y="5"/>
                    <a:pt x="79" y="11"/>
                    <a:pt x="59" y="19"/>
                  </a:cubicBezTo>
                  <a:cubicBezTo>
                    <a:pt x="39" y="26"/>
                    <a:pt x="26" y="32"/>
                    <a:pt x="20" y="37"/>
                  </a:cubicBezTo>
                  <a:cubicBezTo>
                    <a:pt x="15" y="41"/>
                    <a:pt x="10" y="44"/>
                    <a:pt x="7" y="46"/>
                  </a:cubicBezTo>
                  <a:cubicBezTo>
                    <a:pt x="7" y="47"/>
                    <a:pt x="7" y="48"/>
                    <a:pt x="7" y="49"/>
                  </a:cubicBezTo>
                  <a:cubicBezTo>
                    <a:pt x="7" y="49"/>
                    <a:pt x="7" y="50"/>
                    <a:pt x="7" y="5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9" y="72"/>
                    <a:pt x="50" y="73"/>
                    <a:pt x="50" y="75"/>
                  </a:cubicBezTo>
                  <a:cubicBezTo>
                    <a:pt x="50" y="78"/>
                    <a:pt x="48" y="79"/>
                    <a:pt x="46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0" y="79"/>
                    <a:pt x="0" y="80"/>
                  </a:cubicBezTo>
                  <a:cubicBezTo>
                    <a:pt x="0" y="81"/>
                    <a:pt x="1" y="81"/>
                    <a:pt x="1" y="81"/>
                  </a:cubicBezTo>
                  <a:cubicBezTo>
                    <a:pt x="24" y="101"/>
                    <a:pt x="51" y="114"/>
                    <a:pt x="82" y="122"/>
                  </a:cubicBezTo>
                  <a:cubicBezTo>
                    <a:pt x="114" y="129"/>
                    <a:pt x="144" y="132"/>
                    <a:pt x="173" y="130"/>
                  </a:cubicBezTo>
                  <a:cubicBezTo>
                    <a:pt x="203" y="127"/>
                    <a:pt x="230" y="123"/>
                    <a:pt x="256" y="117"/>
                  </a:cubicBezTo>
                  <a:cubicBezTo>
                    <a:pt x="282" y="111"/>
                    <a:pt x="303" y="106"/>
                    <a:pt x="318" y="100"/>
                  </a:cubicBezTo>
                  <a:cubicBezTo>
                    <a:pt x="334" y="95"/>
                    <a:pt x="342" y="92"/>
                    <a:pt x="342" y="91"/>
                  </a:cubicBezTo>
                  <a:cubicBezTo>
                    <a:pt x="405" y="124"/>
                    <a:pt x="405" y="124"/>
                    <a:pt x="405" y="124"/>
                  </a:cubicBezTo>
                  <a:cubicBezTo>
                    <a:pt x="407" y="124"/>
                    <a:pt x="407" y="124"/>
                    <a:pt x="407" y="124"/>
                  </a:cubicBezTo>
                  <a:cubicBezTo>
                    <a:pt x="411" y="124"/>
                    <a:pt x="412" y="123"/>
                    <a:pt x="412" y="119"/>
                  </a:cubicBezTo>
                  <a:cubicBezTo>
                    <a:pt x="412" y="118"/>
                    <a:pt x="412" y="118"/>
                    <a:pt x="411" y="116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411" y="18"/>
                    <a:pt x="411" y="18"/>
                    <a:pt x="411" y="18"/>
                  </a:cubicBezTo>
                  <a:cubicBezTo>
                    <a:pt x="412" y="17"/>
                    <a:pt x="412" y="16"/>
                    <a:pt x="412" y="15"/>
                  </a:cubicBezTo>
                  <a:close/>
                  <a:moveTo>
                    <a:pt x="82" y="57"/>
                  </a:moveTo>
                  <a:cubicBezTo>
                    <a:pt x="79" y="60"/>
                    <a:pt x="76" y="61"/>
                    <a:pt x="72" y="61"/>
                  </a:cubicBezTo>
                  <a:cubicBezTo>
                    <a:pt x="68" y="61"/>
                    <a:pt x="64" y="60"/>
                    <a:pt x="61" y="57"/>
                  </a:cubicBezTo>
                  <a:cubicBezTo>
                    <a:pt x="58" y="54"/>
                    <a:pt x="57" y="50"/>
                    <a:pt x="57" y="45"/>
                  </a:cubicBezTo>
                  <a:cubicBezTo>
                    <a:pt x="57" y="41"/>
                    <a:pt x="58" y="37"/>
                    <a:pt x="61" y="34"/>
                  </a:cubicBezTo>
                  <a:cubicBezTo>
                    <a:pt x="64" y="31"/>
                    <a:pt x="68" y="29"/>
                    <a:pt x="72" y="29"/>
                  </a:cubicBezTo>
                  <a:cubicBezTo>
                    <a:pt x="76" y="29"/>
                    <a:pt x="79" y="31"/>
                    <a:pt x="82" y="34"/>
                  </a:cubicBezTo>
                  <a:cubicBezTo>
                    <a:pt x="85" y="37"/>
                    <a:pt x="87" y="41"/>
                    <a:pt x="87" y="45"/>
                  </a:cubicBezTo>
                  <a:cubicBezTo>
                    <a:pt x="87" y="50"/>
                    <a:pt x="85" y="54"/>
                    <a:pt x="82" y="57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1061323" y="2678169"/>
            <a:ext cx="653320" cy="651796"/>
            <a:chOff x="1061323" y="2678169"/>
            <a:chExt cx="653320" cy="651796"/>
          </a:xfrm>
        </p:grpSpPr>
        <p:sp>
          <p:nvSpPr>
            <p:cNvPr id="67" name="AutoShape 67"/>
            <p:cNvSpPr/>
            <p:nvPr/>
          </p:nvSpPr>
          <p:spPr>
            <a:xfrm flipH="1">
              <a:off x="1061323" y="2678169"/>
              <a:ext cx="653320" cy="651796"/>
            </a:xfrm>
            <a:prstGeom prst="ellipse"/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3695557" y="2678169"/>
            <a:ext cx="653320" cy="651796"/>
            <a:chOff x="3695557" y="2678169"/>
            <a:chExt cx="653320" cy="651796"/>
          </a:xfrm>
        </p:grpSpPr>
        <p:sp>
          <p:nvSpPr>
            <p:cNvPr id="69" name="AutoShape 69"/>
            <p:cNvSpPr/>
            <p:nvPr/>
          </p:nvSpPr>
          <p:spPr>
            <a:xfrm flipH="1">
              <a:off x="3695557" y="2678169"/>
              <a:ext cx="653320" cy="651796"/>
            </a:xfrm>
            <a:prstGeom prst="ellipse"/>
            <a:solidFill>
              <a:schemeClr val="accent2">
                <a:alpha val="100000"/>
              </a:schemeClr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6337221" y="2678169"/>
            <a:ext cx="653320" cy="651796"/>
            <a:chOff x="6337221" y="2678169"/>
            <a:chExt cx="653320" cy="651796"/>
          </a:xfrm>
        </p:grpSpPr>
        <p:sp>
          <p:nvSpPr>
            <p:cNvPr id="71" name="AutoShape 71"/>
            <p:cNvSpPr/>
            <p:nvPr/>
          </p:nvSpPr>
          <p:spPr>
            <a:xfrm flipH="1">
              <a:off x="6337221" y="2678169"/>
              <a:ext cx="653320" cy="651796"/>
            </a:xfrm>
            <a:prstGeom prst="ellipse"/>
            <a:solidFill>
              <a:schemeClr val="accent3">
                <a:alpha val="100000"/>
              </a:schemeClr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8962406" y="2678169"/>
            <a:ext cx="651796" cy="651796"/>
            <a:chOff x="8962406" y="2678169"/>
            <a:chExt cx="651796" cy="651796"/>
          </a:xfrm>
        </p:grpSpPr>
        <p:sp>
          <p:nvSpPr>
            <p:cNvPr id="73" name="AutoShape 73"/>
            <p:cNvSpPr/>
            <p:nvPr/>
          </p:nvSpPr>
          <p:spPr>
            <a:xfrm flipH="1">
              <a:off x="8962406" y="2678169"/>
              <a:ext cx="651796" cy="651796"/>
            </a:xfrm>
            <a:prstGeom prst="ellipse"/>
            <a:solidFill>
              <a:schemeClr val="accent4">
                <a:alpha val="100000"/>
              </a:schemeClr>
            </a:solidFill>
          </p:spPr>
        </p:sp>
      </p:grpSp>
      <p:sp>
        <p:nvSpPr>
          <p:cNvPr id="74" name="TextBox 74"/>
          <p:cNvSpPr txBox="1"/>
          <p:nvPr/>
        </p:nvSpPr>
        <p:spPr>
          <a:xfrm>
            <a:off x="948881" y="2735700"/>
            <a:ext cx="859155" cy="548640"/>
          </a:xfrm>
          <a:prstGeom prst="rect"/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700" dirty="1">
                <a:solidFill>
                  <a:schemeClr val="accent1">
                    <a:lumMod val="20000"/>
                    <a:lumOff val="8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3592640" y="2745225"/>
            <a:ext cx="859155" cy="548640"/>
          </a:xfrm>
          <a:prstGeom prst="rect"/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700" dirty="1">
                <a:solidFill>
                  <a:schemeClr val="accent1">
                    <a:lumMod val="20000"/>
                    <a:lumOff val="8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6234303" y="2727032"/>
            <a:ext cx="859155" cy="548640"/>
          </a:xfrm>
          <a:prstGeom prst="rect"/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700" dirty="1">
                <a:solidFill>
                  <a:schemeClr val="accent1">
                    <a:lumMod val="20000"/>
                    <a:lumOff val="8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858727" y="2727032"/>
            <a:ext cx="859155" cy="548640"/>
          </a:xfrm>
          <a:prstGeom prst="rect"/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700" dirty="1">
                <a:solidFill>
                  <a:schemeClr val="accent1">
                    <a:lumMod val="20000"/>
                    <a:lumOff val="8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948881" y="3787496"/>
            <a:ext cx="2447925" cy="466725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157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严格隔离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3582734" y="3787496"/>
            <a:ext cx="2447925" cy="466725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1575" b="1" dirty="1">
                <a:solidFill>
                  <a:schemeClr val="accent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补液治疗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6224111" y="3787496"/>
            <a:ext cx="2447925" cy="466725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1575" b="1" dirty="1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对症治疗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8848535" y="3787496"/>
            <a:ext cx="2447925" cy="466725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1575" b="1" dirty="1">
                <a:solidFill>
                  <a:schemeClr val="accent4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抗菌治疗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83" name="AutoShape 83"/>
            <p:cNvSpPr/>
            <p:nvPr/>
          </p:nvSpPr>
          <p:spPr>
            <a:xfrm>
              <a:off x="454963" y="331168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84" name="AutoShape 84"/>
            <p:cNvSpPr/>
            <p:nvPr/>
          </p:nvSpPr>
          <p:spPr>
            <a:xfrm>
              <a:off x="575049" y="337743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85" name="AutoShape 85"/>
            <p:cNvSpPr/>
            <p:nvPr/>
          </p:nvSpPr>
          <p:spPr>
            <a:xfrm>
              <a:off x="689125" y="339460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86" name="AutoShape 86"/>
            <p:cNvSpPr/>
            <p:nvPr/>
          </p:nvSpPr>
          <p:spPr>
            <a:xfrm>
              <a:off x="799768" y="348430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87" name="AutoShape 87"/>
            <p:cNvSpPr/>
            <p:nvPr/>
          </p:nvSpPr>
          <p:spPr>
            <a:xfrm>
              <a:off x="904945" y="344297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88" name="AutoShape 88"/>
            <p:cNvSpPr/>
            <p:nvPr/>
          </p:nvSpPr>
          <p:spPr>
            <a:xfrm>
              <a:off x="454963" y="448942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89" name="AutoShape 89"/>
            <p:cNvSpPr/>
            <p:nvPr/>
          </p:nvSpPr>
          <p:spPr>
            <a:xfrm>
              <a:off x="575049" y="455517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90" name="AutoShape 90"/>
            <p:cNvSpPr/>
            <p:nvPr/>
          </p:nvSpPr>
          <p:spPr>
            <a:xfrm>
              <a:off x="689125" y="457233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91" name="AutoShape 91"/>
            <p:cNvSpPr/>
            <p:nvPr/>
          </p:nvSpPr>
          <p:spPr>
            <a:xfrm>
              <a:off x="799768" y="466203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92" name="AutoShape 92"/>
            <p:cNvSpPr/>
            <p:nvPr/>
          </p:nvSpPr>
          <p:spPr>
            <a:xfrm>
              <a:off x="904945" y="462070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93" name="AutoShape 93"/>
            <p:cNvSpPr/>
            <p:nvPr/>
          </p:nvSpPr>
          <p:spPr>
            <a:xfrm>
              <a:off x="454963" y="566715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94" name="AutoShape 94"/>
            <p:cNvSpPr/>
            <p:nvPr/>
          </p:nvSpPr>
          <p:spPr>
            <a:xfrm>
              <a:off x="575049" y="573291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95" name="AutoShape 95"/>
            <p:cNvSpPr/>
            <p:nvPr/>
          </p:nvSpPr>
          <p:spPr>
            <a:xfrm>
              <a:off x="689125" y="575007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96" name="AutoShape 96"/>
            <p:cNvSpPr/>
            <p:nvPr/>
          </p:nvSpPr>
          <p:spPr>
            <a:xfrm>
              <a:off x="799768" y="583977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97" name="AutoShape 97"/>
            <p:cNvSpPr/>
            <p:nvPr/>
          </p:nvSpPr>
          <p:spPr>
            <a:xfrm>
              <a:off x="904945" y="579844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98" name="AutoShape 98"/>
            <p:cNvSpPr/>
            <p:nvPr/>
          </p:nvSpPr>
          <p:spPr>
            <a:xfrm>
              <a:off x="454963" y="684489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99" name="AutoShape 99"/>
            <p:cNvSpPr/>
            <p:nvPr/>
          </p:nvSpPr>
          <p:spPr>
            <a:xfrm>
              <a:off x="575049" y="691064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100" name="AutoShape 100"/>
            <p:cNvSpPr/>
            <p:nvPr/>
          </p:nvSpPr>
          <p:spPr>
            <a:xfrm>
              <a:off x="689125" y="692781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101" name="AutoShape 101"/>
            <p:cNvSpPr/>
            <p:nvPr/>
          </p:nvSpPr>
          <p:spPr>
            <a:xfrm>
              <a:off x="799768" y="701751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102" name="AutoShape 102"/>
            <p:cNvSpPr/>
            <p:nvPr/>
          </p:nvSpPr>
          <p:spPr>
            <a:xfrm>
              <a:off x="904945" y="697618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103" name="TextBox 103"/>
            <p:cNvSpPr txBox="1"/>
            <p:nvPr/>
          </p:nvSpPr>
          <p:spPr>
            <a:xfrm>
              <a:off x="1094842" y="93878"/>
              <a:ext cx="10001250" cy="914400"/>
            </a:xfrm>
            <a:prstGeom prst="rect"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 dirty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治疗原则及方法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6257058" y="4234910"/>
            <a:ext cx="2447925" cy="1990725"/>
          </a:xfrm>
          <a:prstGeom prst="rect"/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加强护理，密切观察病情变化，监测生命体征。对于腹泻严重的患者，可给予止泻药物；对于呕吐严重的患者，可给予止吐药物。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600742" y="4234910"/>
            <a:ext cx="2447925" cy="1990725"/>
          </a:xfrm>
          <a:prstGeom prst="rect"/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轻度脱水患者以口服补液为主，中、重型脱水患者或呕吐剧烈不能口服补液的患者，可给予静脉补液。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944426" y="4234910"/>
            <a:ext cx="2447925" cy="1990725"/>
          </a:xfrm>
          <a:prstGeom prst="rect"/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患者必须严格隔离，至症状消失后6天，并隔天粪便培养1次，连续3次阴性者可解除隔离。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8913375" y="4234910"/>
            <a:ext cx="2447925" cy="1990725"/>
          </a:xfrm>
          <a:prstGeom prst="rect"/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作为液体疗法的辅助治疗，能减少腹泻量和缩短排菌期。可根据病原菌的种类和药敏试验结果选择抗菌药物。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0089" y="1514981"/>
            <a:ext cx="932011" cy="932011"/>
          </a:xfrm>
          <a:prstGeom prst="ellipse"/>
          <a:solidFill>
            <a:schemeClr val="accent1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990089" y="4677159"/>
            <a:ext cx="2409825" cy="1047750"/>
          </a:xfrm>
          <a:prstGeom prst="rect"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及时发现患者和带菌者，予以隔离和治疗。对密切接触者进行医学观察，及时发现和治疗续发病例。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0089" y="3829496"/>
            <a:ext cx="2409825" cy="447675"/>
          </a:xfrm>
          <a:prstGeom prst="rect"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控制传染源</a:t>
            </a:r>
          </a:p>
        </p:txBody>
      </p:sp>
      <p:cxnSp>
        <p:nvCxnSpPr>
          <p:cNvPr id="5" name="Connector 5"/>
          <p:cNvCxnSpPr/>
          <p:nvPr/>
        </p:nvCxnSpPr>
        <p:spPr>
          <a:xfrm>
            <a:off x="1095003" y="4507169"/>
            <a:ext cx="2676821" cy="0"/>
          </a:xfrm>
          <a:prstGeom prst="line"/>
          <a:ln w="9525">
            <a:solidFill>
              <a:schemeClr val="accent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>
            <a:off x="3569918" y="4041523"/>
            <a:ext cx="207264" cy="0"/>
          </a:xfrm>
          <a:prstGeom prst="line"/>
          <a:ln w="381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Freeform 7"/>
          <p:cNvSpPr/>
          <p:nvPr/>
        </p:nvSpPr>
        <p:spPr>
          <a:xfrm>
            <a:off x="3687773" y="3947812"/>
            <a:ext cx="151723" cy="187422"/>
          </a:xfrm>
          <a:custGeom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4671297" y="1454147"/>
            <a:ext cx="932011" cy="932011"/>
          </a:xfrm>
          <a:prstGeom prst="ellipse"/>
          <a:solidFill>
            <a:schemeClr val="accent2">
              <a:alpha val="10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39938" y="1393187"/>
            <a:ext cx="2231507" cy="2231507"/>
          </a:xfrm>
          <a:prstGeom prst="ellipse"/>
        </p:spPr>
      </p:pic>
      <p:sp>
        <p:nvSpPr>
          <p:cNvPr id="10" name="TextBox 10"/>
          <p:cNvSpPr txBox="1"/>
          <p:nvPr/>
        </p:nvSpPr>
        <p:spPr>
          <a:xfrm>
            <a:off x="4671297" y="3829496"/>
            <a:ext cx="2409825" cy="447675"/>
          </a:xfrm>
          <a:prstGeom prst="rect"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切断传播途径</a:t>
            </a:r>
          </a:p>
        </p:txBody>
      </p:sp>
      <p:cxnSp>
        <p:nvCxnSpPr>
          <p:cNvPr id="11" name="Connector 11"/>
          <p:cNvCxnSpPr/>
          <p:nvPr/>
        </p:nvCxnSpPr>
        <p:spPr>
          <a:xfrm>
            <a:off x="4776211" y="4446335"/>
            <a:ext cx="2676821" cy="0"/>
          </a:xfrm>
          <a:prstGeom prst="line"/>
          <a:ln w="9525">
            <a:solidFill>
              <a:schemeClr val="accent2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2" name="Connector 12"/>
          <p:cNvCxnSpPr/>
          <p:nvPr/>
        </p:nvCxnSpPr>
        <p:spPr>
          <a:xfrm>
            <a:off x="7251125" y="4041523"/>
            <a:ext cx="207264" cy="0"/>
          </a:xfrm>
          <a:prstGeom prst="line"/>
          <a:ln w="3810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3" name="Freeform 13"/>
          <p:cNvSpPr/>
          <p:nvPr/>
        </p:nvSpPr>
        <p:spPr>
          <a:xfrm>
            <a:off x="7368981" y="3947812"/>
            <a:ext cx="151723" cy="187422"/>
          </a:xfrm>
          <a:custGeom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8373015" y="1454147"/>
            <a:ext cx="932011" cy="932011"/>
          </a:xfrm>
          <a:prstGeom prst="ellipse"/>
          <a:solidFill>
            <a:schemeClr val="accent1">
              <a:alpha val="100000"/>
            </a:schemeClr>
          </a:solid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41656" y="1393187"/>
            <a:ext cx="2231507" cy="2231507"/>
          </a:xfrm>
          <a:prstGeom prst="ellipse"/>
        </p:spPr>
      </p:pic>
      <p:sp>
        <p:nvSpPr>
          <p:cNvPr id="16" name="TextBox 16"/>
          <p:cNvSpPr txBox="1"/>
          <p:nvPr/>
        </p:nvSpPr>
        <p:spPr>
          <a:xfrm>
            <a:off x="8373015" y="3829496"/>
            <a:ext cx="2409825" cy="447675"/>
          </a:xfrm>
          <a:prstGeom prst="rect"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保护易感人群</a:t>
            </a:r>
          </a:p>
        </p:txBody>
      </p:sp>
      <p:cxnSp>
        <p:nvCxnSpPr>
          <p:cNvPr id="17" name="Connector 17"/>
          <p:cNvCxnSpPr/>
          <p:nvPr/>
        </p:nvCxnSpPr>
        <p:spPr>
          <a:xfrm>
            <a:off x="8477928" y="4446335"/>
            <a:ext cx="2676821" cy="0"/>
          </a:xfrm>
          <a:prstGeom prst="line"/>
          <a:ln w="9525">
            <a:solidFill>
              <a:schemeClr val="accent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Connector 18"/>
          <p:cNvCxnSpPr/>
          <p:nvPr/>
        </p:nvCxnSpPr>
        <p:spPr>
          <a:xfrm>
            <a:off x="10952843" y="4041523"/>
            <a:ext cx="207264" cy="0"/>
          </a:xfrm>
          <a:prstGeom prst="line"/>
          <a:ln w="381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Freeform 19"/>
          <p:cNvSpPr/>
          <p:nvPr/>
        </p:nvSpPr>
        <p:spPr>
          <a:xfrm>
            <a:off x="11070699" y="3947812"/>
            <a:ext cx="151723" cy="187422"/>
          </a:xfrm>
          <a:custGeom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 l="16667" r="16667"/>
          <a:stretch>
            <a:fillRect/>
          </a:stretch>
        </p:blipFill>
        <p:spPr>
          <a:xfrm>
            <a:off x="1358558" y="1454147"/>
            <a:ext cx="2231507" cy="2231507"/>
          </a:xfrm>
          <a:prstGeom prst="ellipse"/>
        </p:spPr>
      </p:pic>
      <p:sp>
        <p:nvSpPr>
          <p:cNvPr id="21" name="TextBox 21"/>
          <p:cNvSpPr txBox="1"/>
          <p:nvPr/>
        </p:nvSpPr>
        <p:spPr>
          <a:xfrm>
            <a:off x="4671297" y="4677159"/>
            <a:ext cx="2409825" cy="1047750"/>
          </a:xfrm>
          <a:prstGeom prst="rect"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加强饮水消毒和食品管理，确保用水安全。改善卫生设施，提高环境卫生水平。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73015" y="4677159"/>
            <a:ext cx="2409825" cy="1047750"/>
          </a:xfrm>
          <a:prstGeom prst="rect"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加强健康教育，提高公众对霍乱的认知水平。积极锻炼身体，提高身体免疫力。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92065" y="1604894"/>
            <a:ext cx="581025" cy="457200"/>
          </a:xfrm>
          <a:prstGeom prst="rect"/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2025" b="1" dirty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90347" y="1604894"/>
            <a:ext cx="578298" cy="437007"/>
          </a:xfrm>
          <a:prstGeom prst="rect"/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2025" b="1" dirty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0564" y="1604894"/>
            <a:ext cx="581025" cy="457200"/>
          </a:xfrm>
          <a:prstGeom prst="rect"/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2025" b="1" dirty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7" name="AutoShape 27"/>
            <p:cNvSpPr/>
            <p:nvPr/>
          </p:nvSpPr>
          <p:spPr>
            <a:xfrm>
              <a:off x="454963" y="331168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337743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339460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348430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344297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448942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455517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457233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466203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462070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454963" y="566715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575049" y="573291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689125" y="575007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799768" y="583977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904945" y="579844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42" name="AutoShape 42"/>
            <p:cNvSpPr/>
            <p:nvPr/>
          </p:nvSpPr>
          <p:spPr>
            <a:xfrm>
              <a:off x="454963" y="684489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43" name="AutoShape 43"/>
            <p:cNvSpPr/>
            <p:nvPr/>
          </p:nvSpPr>
          <p:spPr>
            <a:xfrm>
              <a:off x="575049" y="691064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44" name="AutoShape 44"/>
            <p:cNvSpPr/>
            <p:nvPr/>
          </p:nvSpPr>
          <p:spPr>
            <a:xfrm>
              <a:off x="689125" y="692781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45" name="AutoShape 45"/>
            <p:cNvSpPr/>
            <p:nvPr/>
          </p:nvSpPr>
          <p:spPr>
            <a:xfrm>
              <a:off x="799768" y="701751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46" name="AutoShape 46"/>
            <p:cNvSpPr/>
            <p:nvPr/>
          </p:nvSpPr>
          <p:spPr>
            <a:xfrm>
              <a:off x="904945" y="697618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1094842" y="93878"/>
              <a:ext cx="10001250" cy="914400"/>
            </a:xfrm>
            <a:prstGeom prst="rect"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 dirty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预防措施及策略</a:t>
              </a:r>
            </a:p>
          </p:txBody>
        </p:sp>
      </p:grp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70000"/>
          </a:blip>
          <a:srcRect l="12500" r="12500"/>
          <a:stretch>
            <a:fillRect/>
          </a:stretch>
        </p:blipFill>
        <p:spPr>
          <a:xfrm>
            <a:off x="939482" y="1415327"/>
            <a:ext cx="4843295" cy="4843295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261748" y="2005888"/>
            <a:ext cx="4762500" cy="1838325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接种霍乱疫苗是预防霍乱的有效措施之一。目前主要有注射疫苗和口服疫苗两种类型。接种对象主要为旅行者、军人、儿童等高危人群。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261748" y="1352723"/>
            <a:ext cx="4638675" cy="838200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2014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疫苗接种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61748" y="4499375"/>
            <a:ext cx="4762500" cy="1838325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接种疫苗后，人体会产生免疫力，从而有效预防霍乱的发生。疫苗的保护期限一般为数年，需定期接种以维持免疫力。同时，保持良好的个人卫生习惯和生活方式也有助于增强免疫力，预防霍乱的发生。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61748" y="3870593"/>
            <a:ext cx="5124450" cy="838200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2014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免疫保护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8" name="AutoShape 8"/>
            <p:cNvSpPr/>
            <p:nvPr/>
          </p:nvSpPr>
          <p:spPr>
            <a:xfrm>
              <a:off x="454963" y="331168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575049" y="337743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689125" y="339460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799768" y="348430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904945" y="344297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454963" y="448942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575049" y="455517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89125" y="457233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799768" y="466203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904945" y="462070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454963" y="566715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573291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575007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583977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579844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4963" y="684489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691064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692781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701751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697618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094842" y="93878"/>
              <a:ext cx="10001250" cy="914400"/>
            </a:xfrm>
            <a:prstGeom prst="rect"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 dirty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疫苗接种与免疫保护</a:t>
              </a:r>
            </a:p>
          </p:txBody>
        </p:sp>
      </p:grp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03421" y="3671349"/>
            <a:ext cx="718185" cy="106680"/>
          </a:xfrm>
          <a:prstGeom prst="rect"/>
          <a:noFill/>
        </p:spPr>
      </p:sp>
      <p:sp>
        <p:nvSpPr>
          <p:cNvPr id="3" name="AutoShape 3"/>
          <p:cNvSpPr/>
          <p:nvPr/>
        </p:nvSpPr>
        <p:spPr>
          <a:xfrm>
            <a:off x="1303421" y="4038634"/>
            <a:ext cx="743585" cy="106680"/>
          </a:xfrm>
          <a:prstGeom prst="rect"/>
          <a:noFill/>
        </p:spPr>
      </p:sp>
      <p:grpSp>
        <p:nvGrpSpPr>
          <p:cNvPr id="4" name="Group 4"/>
          <p:cNvGrpSpPr/>
          <p:nvPr/>
        </p:nvGrpSpPr>
        <p:grpSpPr>
          <a:xfrm>
            <a:off x="1303421" y="2549736"/>
            <a:ext cx="4145173" cy="823690"/>
            <a:chOff x="1303421" y="2549736"/>
            <a:chExt cx="4145173" cy="823690"/>
          </a:xfrm>
        </p:grpSpPr>
        <p:sp>
          <p:nvSpPr>
            <p:cNvPr id="5" name="TextBox 5"/>
            <p:cNvSpPr txBox="1"/>
            <p:nvPr/>
          </p:nvSpPr>
          <p:spPr>
            <a:xfrm>
              <a:off x="1303421" y="2549736"/>
              <a:ext cx="4145173" cy="823690"/>
            </a:xfrm>
            <a:prstGeom prst="rect"/>
          </p:spPr>
          <p:txBody>
            <a:bodyPr vert="horz" wrap="square" lIns="66008" tIns="33052" rIns="66008" bIns="33052" rtlCol="0" anchor="t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4950" b="1" dirty="1">
                  <a:solidFill>
                    <a:schemeClr val="accent3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04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03421" y="3463324"/>
            <a:ext cx="9764382" cy="701040"/>
          </a:xfrm>
          <a:prstGeom prst="rect"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600" dirty="1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并发症与合并症处理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1837" y="1604867"/>
            <a:ext cx="3394996" cy="2116741"/>
            <a:chOff x="981837" y="1604867"/>
            <a:chExt cx="3394996" cy="2116741"/>
          </a:xfrm>
        </p:grpSpPr>
        <p:sp>
          <p:nvSpPr>
            <p:cNvPr id="3" name="AutoShape 3"/>
            <p:cNvSpPr/>
            <p:nvPr/>
          </p:nvSpPr>
          <p:spPr>
            <a:xfrm>
              <a:off x="981837" y="1604867"/>
              <a:ext cx="3394996" cy="2116741"/>
            </a:xfrm>
            <a:prstGeom prst="rect"/>
            <a:solidFill>
              <a:schemeClr val="accent1">
                <a:alpha val="100000"/>
              </a:schemeClr>
            </a:solidFill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defRPr/>
              </a:pPr>
              <a:r>
                <a:rPr lang="en-US" sz="2940" dirty="1">
                  <a:solidFill>
                    <a:srgbClr val="FFFFFF">
                      <a:alpha val="100000"/>
                    </a:srgbClr>
                  </a:solidFill>
                  <a:latin typeface="Calibri"/>
                  <a:ea typeface="Calibri"/>
                  <a:cs typeface="Calibri"/>
                </a:rPr>
                <a:t>    </a:t>
              </a:r>
              <a:endParaRPr lang="en-US" sz="11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376738" y="3721608"/>
            <a:ext cx="3394996" cy="2116741"/>
            <a:chOff x="4376738" y="3721608"/>
            <a:chExt cx="3394996" cy="2116741"/>
          </a:xfrm>
        </p:grpSpPr>
        <p:sp>
          <p:nvSpPr>
            <p:cNvPr id="5" name="AutoShape 5"/>
            <p:cNvSpPr/>
            <p:nvPr/>
          </p:nvSpPr>
          <p:spPr>
            <a:xfrm>
              <a:off x="4376738" y="3721608"/>
              <a:ext cx="3394996" cy="2116741"/>
            </a:xfrm>
            <a:prstGeom prst="rect"/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771733" y="1604867"/>
            <a:ext cx="3394996" cy="2116741"/>
            <a:chOff x="7771733" y="1604867"/>
            <a:chExt cx="3394996" cy="2116741"/>
          </a:xfrm>
        </p:grpSpPr>
        <p:sp>
          <p:nvSpPr>
            <p:cNvPr id="7" name="AutoShape 7"/>
            <p:cNvSpPr/>
            <p:nvPr/>
          </p:nvSpPr>
          <p:spPr>
            <a:xfrm>
              <a:off x="7771733" y="1604867"/>
              <a:ext cx="3394996" cy="2116741"/>
            </a:xfrm>
            <a:prstGeom prst="rect"/>
            <a:solidFill>
              <a:schemeClr val="accent1">
                <a:alpha val="100000"/>
              </a:scheme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2493" r="2493"/>
          <a:stretch>
            <a:fillRect/>
          </a:stretch>
        </p:blipFill>
        <p:spPr>
          <a:xfrm>
            <a:off x="981837" y="3694465"/>
            <a:ext cx="3394942" cy="2143864"/>
          </a:xfrm>
          <a:prstGeom prst="rect"/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t="18426" b="18426"/>
          <a:stretch>
            <a:fillRect/>
          </a:stretch>
        </p:blipFill>
        <p:spPr>
          <a:xfrm>
            <a:off x="4376812" y="1577730"/>
            <a:ext cx="3394942" cy="2143864"/>
          </a:xfrm>
          <a:prstGeom prst="rect"/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t="18426" b="18426"/>
          <a:stretch>
            <a:fillRect/>
          </a:stretch>
        </p:blipFill>
        <p:spPr>
          <a:xfrm>
            <a:off x="7771733" y="3721608"/>
            <a:ext cx="3394942" cy="2143864"/>
          </a:xfrm>
          <a:prstGeom prst="rect"/>
        </p:spPr>
      </p:pic>
      <p:grpSp>
        <p:nvGrpSpPr>
          <p:cNvPr id="11" name="Group 1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 dirty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常见并发症类型及处理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81837" y="1604867"/>
            <a:ext cx="3394996" cy="490334"/>
            <a:chOff x="981837" y="1604867"/>
            <a:chExt cx="3394996" cy="490334"/>
          </a:xfrm>
        </p:grpSpPr>
        <p:sp>
          <p:nvSpPr>
            <p:cNvPr id="34" name="TextBox 34"/>
            <p:cNvSpPr txBox="1"/>
            <p:nvPr/>
          </p:nvSpPr>
          <p:spPr>
            <a:xfrm>
              <a:off x="981837" y="1604867"/>
              <a:ext cx="3394996" cy="490334"/>
            </a:xfrm>
            <a:prstGeom prst="rect"/>
          </p:spPr>
          <p:txBody>
            <a:bodyPr vert="horz" wrap="square" lIns="66008" tIns="33052" rIns="66008" bIns="33052" rtlCol="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25" b="1" dirty="1">
                  <a:solidFill>
                    <a:srgbClr val="FFFDFD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脱水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90562" y="2039620"/>
            <a:ext cx="3286271" cy="1654845"/>
            <a:chOff x="1090562" y="2039620"/>
            <a:chExt cx="3286271" cy="1654845"/>
          </a:xfrm>
        </p:grpSpPr>
        <p:sp>
          <p:nvSpPr>
            <p:cNvPr id="36" name="TextBox 36"/>
            <p:cNvSpPr txBox="1"/>
            <p:nvPr/>
          </p:nvSpPr>
          <p:spPr>
            <a:xfrm>
              <a:off x="1090562" y="2039620"/>
              <a:ext cx="3286271" cy="1654845"/>
            </a:xfrm>
            <a:prstGeom prst="rect"/>
          </p:spPr>
          <p:txBody>
            <a:bodyPr vert="horz" wrap="square" lIns="66008" tIns="33052" rIns="66008" bIns="33052" rtlCol="0" anchor="ctr" anchorCtr="1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 dirty="1">
                  <a:solidFill>
                    <a:srgbClr val="FFFDFD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霍乱患者由于剧烈腹泻和呕吐，容易导致脱水和电解质紊乱。治疗时应及时补充液体和电解质，维持水、电解质平衡。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4376833" y="3748751"/>
            <a:ext cx="3394996" cy="490334"/>
            <a:chOff x="4376833" y="3748751"/>
            <a:chExt cx="3394996" cy="490334"/>
          </a:xfrm>
        </p:grpSpPr>
        <p:sp>
          <p:nvSpPr>
            <p:cNvPr id="38" name="TextBox 38"/>
            <p:cNvSpPr txBox="1"/>
            <p:nvPr/>
          </p:nvSpPr>
          <p:spPr>
            <a:xfrm>
              <a:off x="4376833" y="3748751"/>
              <a:ext cx="3394996" cy="490334"/>
            </a:xfrm>
            <a:prstGeom prst="rect"/>
          </p:spPr>
          <p:txBody>
            <a:bodyPr vert="horz" wrap="square" lIns="66008" tIns="33052" rIns="66008" bIns="33052" rtlCol="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25" b="1" dirty="1">
                  <a:solidFill>
                    <a:srgbClr val="FFFDFD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酸中毒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4485558" y="4183504"/>
            <a:ext cx="3286271" cy="1654845"/>
            <a:chOff x="4485558" y="4183504"/>
            <a:chExt cx="3286271" cy="1654845"/>
          </a:xfrm>
        </p:grpSpPr>
        <p:sp>
          <p:nvSpPr>
            <p:cNvPr id="40" name="TextBox 40"/>
            <p:cNvSpPr txBox="1"/>
            <p:nvPr/>
          </p:nvSpPr>
          <p:spPr>
            <a:xfrm>
              <a:off x="4485558" y="4183504"/>
              <a:ext cx="3286271" cy="1654845"/>
            </a:xfrm>
            <a:prstGeom prst="rect"/>
          </p:spPr>
          <p:txBody>
            <a:bodyPr vert="horz" wrap="square" lIns="66008" tIns="33052" rIns="66008" bIns="33052" rtlCol="0" anchor="ctr" anchorCtr="1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 dirty="1">
                  <a:solidFill>
                    <a:srgbClr val="FFFDFD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严重脱水可导致酸中毒，表现为呼吸急促、口唇樱红、心率加快等。治疗时应给予碱性药物，如碳酸氢钠，纠正酸中毒。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7771733" y="1604867"/>
            <a:ext cx="3394996" cy="490334"/>
            <a:chOff x="7771733" y="1604867"/>
            <a:chExt cx="3394996" cy="490334"/>
          </a:xfrm>
        </p:grpSpPr>
        <p:sp>
          <p:nvSpPr>
            <p:cNvPr id="42" name="TextBox 42"/>
            <p:cNvSpPr txBox="1"/>
            <p:nvPr/>
          </p:nvSpPr>
          <p:spPr>
            <a:xfrm>
              <a:off x="7771733" y="1604867"/>
              <a:ext cx="3394996" cy="490334"/>
            </a:xfrm>
            <a:prstGeom prst="rect"/>
          </p:spPr>
          <p:txBody>
            <a:bodyPr vert="horz" wrap="square" lIns="66008" tIns="33052" rIns="66008" bIns="33052" rtlCol="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25" b="1" dirty="1">
                  <a:solidFill>
                    <a:srgbClr val="FFFDFD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肾功能不全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7880459" y="2039620"/>
            <a:ext cx="3286271" cy="1654845"/>
            <a:chOff x="7880459" y="2039620"/>
            <a:chExt cx="3286271" cy="1654845"/>
          </a:xfrm>
        </p:grpSpPr>
        <p:sp>
          <p:nvSpPr>
            <p:cNvPr id="44" name="TextBox 44"/>
            <p:cNvSpPr txBox="1"/>
            <p:nvPr/>
          </p:nvSpPr>
          <p:spPr>
            <a:xfrm>
              <a:off x="7880459" y="2039620"/>
              <a:ext cx="3286271" cy="1654845"/>
            </a:xfrm>
            <a:prstGeom prst="rect"/>
          </p:spPr>
          <p:txBody>
            <a:bodyPr vert="horz" wrap="square" lIns="66008" tIns="33052" rIns="66008" bIns="33052" rtlCol="0" anchor="ctr" anchorCtr="1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 dirty="1">
                  <a:solidFill>
                    <a:srgbClr val="FFFDFD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霍乱毒素可损害肾脏功能，导致肾功能不全。治疗时应积极保护肾脏功能，避免使用肾毒性药物，必要时进行血液透析治疗。</a:t>
              </a:r>
            </a:p>
          </p:txBody>
        </p:sp>
      </p:grp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2974" y="2746815"/>
            <a:ext cx="3456116" cy="3055762"/>
          </a:xfrm>
          <a:prstGeom prst="roundRect">
            <a:avLst>
              <a:gd name="adj" fmla="val 12500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AutoShape 3"/>
          <p:cNvSpPr/>
          <p:nvPr/>
        </p:nvSpPr>
        <p:spPr>
          <a:xfrm>
            <a:off x="4367942" y="2746815"/>
            <a:ext cx="3456116" cy="3055762"/>
          </a:xfrm>
          <a:prstGeom prst="roundRect">
            <a:avLst>
              <a:gd name="adj" fmla="val 12500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AutoShape 4"/>
          <p:cNvSpPr/>
          <p:nvPr/>
        </p:nvSpPr>
        <p:spPr>
          <a:xfrm>
            <a:off x="8133696" y="2746815"/>
            <a:ext cx="3456116" cy="3055762"/>
          </a:xfrm>
          <a:prstGeom prst="roundRect">
            <a:avLst>
              <a:gd name="adj" fmla="val 12500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AutoShape 5"/>
          <p:cNvSpPr/>
          <p:nvPr/>
        </p:nvSpPr>
        <p:spPr>
          <a:xfrm rot="-2700000" flipH="1" flipV="1">
            <a:off x="5274866" y="1333321"/>
            <a:ext cx="1642268" cy="1642268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583677" y="3404616"/>
            <a:ext cx="3024645" cy="321754"/>
          </a:xfrm>
          <a:prstGeom prst="rect"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sz="202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心律失常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13687" y="3923118"/>
            <a:ext cx="2964626" cy="1580007"/>
          </a:xfrm>
          <a:prstGeom prst="rect"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严重脱水和电解质紊乱可导致心律失常，如室性心动过速、房颤等。治疗时应积极纠正脱水和电解质紊乱，同时给予抗心律失常药物。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5818204" y="5524781"/>
            <a:ext cx="555593" cy="81705"/>
          </a:xfrm>
          <a:prstGeom prst="roundRect">
            <a:avLst>
              <a:gd name="adj" fmla="val 1250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 rot="-2700000" flipH="1" flipV="1">
            <a:off x="1499898" y="1333321"/>
            <a:ext cx="1642268" cy="1642268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808710" y="3404616"/>
            <a:ext cx="3024645" cy="321754"/>
          </a:xfrm>
          <a:prstGeom prst="rect"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sz="202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合并感染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8719" y="3923118"/>
            <a:ext cx="2964626" cy="1580007"/>
          </a:xfrm>
          <a:prstGeom prst="rect"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霍乱患者由于免疫力下降，容易合并其他感染，如细菌性肺炎、尿路感染等。治疗时应根据感染类型选择合适的抗生素，同时加强护理和营养支持。</a:t>
            </a:r>
          </a:p>
        </p:txBody>
      </p:sp>
      <p:sp>
        <p:nvSpPr>
          <p:cNvPr id="12" name="AutoShape 12"/>
          <p:cNvSpPr/>
          <p:nvPr/>
        </p:nvSpPr>
        <p:spPr>
          <a:xfrm>
            <a:off x="2043236" y="5524781"/>
            <a:ext cx="555593" cy="81705"/>
          </a:xfrm>
          <a:prstGeom prst="roundRect">
            <a:avLst>
              <a:gd name="adj" fmla="val 1250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 rot="-2700000" flipH="1" flipV="1">
            <a:off x="9040620" y="1333321"/>
            <a:ext cx="1642268" cy="1642268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349432" y="3404616"/>
            <a:ext cx="3024645" cy="321754"/>
          </a:xfrm>
          <a:prstGeom prst="rect"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sz="202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休克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79441" y="3923118"/>
            <a:ext cx="2964626" cy="1580007"/>
          </a:xfrm>
          <a:prstGeom prst="rect"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严重脱水、酸中毒和感染可引起休克，表现为血压下降、四肢湿冷、脉搏细速等。治疗时应迅速补充血容量，给予升压药物和抗休克治疗。</a:t>
            </a:r>
          </a:p>
        </p:txBody>
      </p:sp>
      <p:sp>
        <p:nvSpPr>
          <p:cNvPr id="16" name="AutoShape 16"/>
          <p:cNvSpPr/>
          <p:nvPr/>
        </p:nvSpPr>
        <p:spPr>
          <a:xfrm>
            <a:off x="9583957" y="5524781"/>
            <a:ext cx="555593" cy="81705"/>
          </a:xfrm>
          <a:prstGeom prst="roundRect">
            <a:avLst>
              <a:gd name="adj" fmla="val 12500"/>
            </a:avLst>
          </a:prstGeom>
          <a:solidFill>
            <a:schemeClr val="accent2">
              <a:alpha val="100000"/>
            </a:schemeClr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alphaModFix/>
          </a:blip>
          <a:srcRect l="6333" r="6333"/>
          <a:stretch>
            <a:fillRect/>
          </a:stretch>
        </p:blipFill>
        <p:spPr>
          <a:xfrm>
            <a:off x="1583319" y="1416742"/>
            <a:ext cx="1475427" cy="1475427"/>
          </a:xfrm>
          <a:prstGeom prst="ellipse"/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5358286" y="1416742"/>
            <a:ext cx="1475427" cy="1475427"/>
          </a:xfrm>
          <a:prstGeom prst="ellipse"/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9121095" y="1416742"/>
            <a:ext cx="1475427" cy="1475427"/>
          </a:xfrm>
          <a:prstGeom prst="ellipse"/>
        </p:spPr>
      </p:pic>
      <p:grpSp>
        <p:nvGrpSpPr>
          <p:cNvPr id="20" name="Group 2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1" name="AutoShape 21"/>
            <p:cNvSpPr/>
            <p:nvPr/>
          </p:nvSpPr>
          <p:spPr>
            <a:xfrm>
              <a:off x="454963" y="331168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337743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339460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348430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344297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448942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455517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457233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466203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462070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454963" y="566715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575049" y="573291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689125" y="575007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799768" y="583977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904945" y="579844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454963" y="684489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575049" y="691064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689125" y="692781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799768" y="701751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904945" y="697618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1094842" y="93878"/>
              <a:ext cx="10001250" cy="914400"/>
            </a:xfrm>
            <a:prstGeom prst="rect"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 dirty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合并症风险评估及应对</a:t>
              </a:r>
            </a:p>
          </p:txBody>
        </p:sp>
      </p:grp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150141" y="2021983"/>
            <a:ext cx="3939528" cy="3939528"/>
          </a:xfrm>
          <a:prstGeom prst="ellipse"/>
          <a:solidFill>
            <a:schemeClr val="accent2">
              <a:lumMod val="60000"/>
              <a:lumOff val="40000"/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454963" y="2034175"/>
            <a:ext cx="5826389" cy="702183"/>
          </a:xfrm>
          <a:prstGeom prst="rect"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霍乱患者由于病情严重和隔离治疗，容易产生焦虑、恐惧等心理问题。医护人员应给予心理疏导和支持，帮助患者缓解不良情绪。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54963" y="1575832"/>
            <a:ext cx="2703493" cy="363283"/>
          </a:xfrm>
          <a:prstGeom prst="rect"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02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心理疏导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4963" y="3530045"/>
            <a:ext cx="5826389" cy="702183"/>
          </a:xfrm>
          <a:prstGeom prst="rect"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与家属保持密切沟通，及时告知患者病情和治疗情况，让家属了解患者的需求和困难，共同为患者提供心理支持。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4963" y="3071702"/>
            <a:ext cx="2703493" cy="363283"/>
          </a:xfrm>
          <a:prstGeom prst="rect"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02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家属沟通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4963" y="5118981"/>
            <a:ext cx="6018344" cy="702183"/>
          </a:xfrm>
          <a:prstGeom prst="rect"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对于严重心理问题的患者，可请心理医生进行会诊和治疗，提供专业的心理干预和支持。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4963" y="4660638"/>
            <a:ext cx="2703493" cy="363283"/>
          </a:xfrm>
          <a:prstGeom prst="rect"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02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心理治疗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16667" r="16667"/>
          <a:stretch>
            <a:fillRect/>
          </a:stretch>
        </p:blipFill>
        <p:spPr>
          <a:xfrm>
            <a:off x="7676035" y="2524948"/>
            <a:ext cx="2887741" cy="2887741"/>
          </a:xfrm>
          <a:prstGeom prst="ellipse"/>
        </p:spPr>
      </p:pic>
      <p:sp>
        <p:nvSpPr>
          <p:cNvPr id="10" name="AutoShape 10"/>
          <p:cNvSpPr/>
          <p:nvPr/>
        </p:nvSpPr>
        <p:spPr>
          <a:xfrm>
            <a:off x="8663168" y="1482987"/>
            <a:ext cx="913476" cy="913476"/>
          </a:xfrm>
          <a:prstGeom prst="ellipse"/>
          <a:solidFill>
            <a:schemeClr val="accent2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6921648" y="4618441"/>
            <a:ext cx="913476" cy="913476"/>
          </a:xfrm>
          <a:prstGeom prst="ellipse"/>
          <a:solidFill>
            <a:schemeClr val="accent2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10386775" y="4618441"/>
            <a:ext cx="913476" cy="913476"/>
          </a:xfrm>
          <a:prstGeom prst="ellipse"/>
          <a:solidFill>
            <a:schemeClr val="accent2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8906663" y="1691796"/>
            <a:ext cx="426486" cy="426486"/>
          </a:xfrm>
          <a:custGeom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4" name="Freeform 14"/>
          <p:cNvSpPr/>
          <p:nvPr/>
        </p:nvSpPr>
        <p:spPr>
          <a:xfrm>
            <a:off x="10639092" y="4837698"/>
            <a:ext cx="426194" cy="426194"/>
          </a:xfrm>
          <a:custGeom>
            <a:rect l="l" t="t" r="r" b="b"/>
            <a:pathLst>
              <a:path w="304800" h="304800">
                <a:moveTo>
                  <a:pt x="152400" y="190500"/>
                </a:moveTo>
                <a:cubicBezTo>
                  <a:pt x="152400" y="169459"/>
                  <a:pt x="169459" y="152400"/>
                  <a:pt x="190500" y="152400"/>
                </a:cubicBezTo>
                <a:cubicBezTo>
                  <a:pt x="211541" y="152400"/>
                  <a:pt x="228600" y="169459"/>
                  <a:pt x="228600" y="190500"/>
                </a:cubicBezTo>
                <a:cubicBezTo>
                  <a:pt x="228600" y="211541"/>
                  <a:pt x="211541" y="228600"/>
                  <a:pt x="190500" y="228600"/>
                </a:cubicBezTo>
                <a:cubicBezTo>
                  <a:pt x="169459" y="228600"/>
                  <a:pt x="152400" y="211541"/>
                  <a:pt x="152400" y="190500"/>
                </a:cubicBezTo>
                <a:close/>
                <a:moveTo>
                  <a:pt x="266700" y="76200"/>
                </a:moveTo>
                <a:lnTo>
                  <a:pt x="235372" y="12925"/>
                </a:lnTo>
                <a:cubicBezTo>
                  <a:pt x="232801" y="5410"/>
                  <a:pt x="225695" y="0"/>
                  <a:pt x="217284" y="0"/>
                </a:cubicBezTo>
                <a:lnTo>
                  <a:pt x="164973" y="0"/>
                </a:lnTo>
                <a:cubicBezTo>
                  <a:pt x="156467" y="0"/>
                  <a:pt x="149295" y="5544"/>
                  <a:pt x="146837" y="13192"/>
                </a:cubicBezTo>
                <a:lnTo>
                  <a:pt x="114338" y="76200"/>
                </a:lnTo>
                <a:lnTo>
                  <a:pt x="38100" y="76200"/>
                </a:lnTo>
                <a:cubicBezTo>
                  <a:pt x="17059" y="76200"/>
                  <a:pt x="0" y="93259"/>
                  <a:pt x="0" y="114300"/>
                </a:cubicBezTo>
                <a:lnTo>
                  <a:pt x="0" y="304800"/>
                </a:lnTo>
                <a:lnTo>
                  <a:pt x="304800" y="304800"/>
                </a:lnTo>
                <a:lnTo>
                  <a:pt x="304800" y="114300"/>
                </a:lnTo>
                <a:cubicBezTo>
                  <a:pt x="304800" y="93259"/>
                  <a:pt x="287760" y="76200"/>
                  <a:pt x="266700" y="76200"/>
                </a:cubicBezTo>
                <a:close/>
                <a:moveTo>
                  <a:pt x="57150" y="152400"/>
                </a:moveTo>
                <a:cubicBezTo>
                  <a:pt x="46625" y="152400"/>
                  <a:pt x="38100" y="143875"/>
                  <a:pt x="38100" y="133350"/>
                </a:cubicBezTo>
                <a:cubicBezTo>
                  <a:pt x="38100" y="122825"/>
                  <a:pt x="46625" y="114300"/>
                  <a:pt x="57150" y="114300"/>
                </a:cubicBezTo>
                <a:cubicBezTo>
                  <a:pt x="67675" y="114300"/>
                  <a:pt x="76200" y="122825"/>
                  <a:pt x="76200" y="133350"/>
                </a:cubicBezTo>
                <a:cubicBezTo>
                  <a:pt x="76200" y="143875"/>
                  <a:pt x="67675" y="152400"/>
                  <a:pt x="57150" y="152400"/>
                </a:cubicBezTo>
                <a:close/>
                <a:moveTo>
                  <a:pt x="190500" y="266700"/>
                </a:moveTo>
                <a:cubicBezTo>
                  <a:pt x="148419" y="266700"/>
                  <a:pt x="114300" y="232581"/>
                  <a:pt x="114300" y="190500"/>
                </a:cubicBezTo>
                <a:cubicBezTo>
                  <a:pt x="114300" y="148419"/>
                  <a:pt x="148419" y="114300"/>
                  <a:pt x="190500" y="114300"/>
                </a:cubicBezTo>
                <a:cubicBezTo>
                  <a:pt x="232581" y="114300"/>
                  <a:pt x="266700" y="148419"/>
                  <a:pt x="266700" y="190500"/>
                </a:cubicBezTo>
                <a:cubicBezTo>
                  <a:pt x="266700" y="232581"/>
                  <a:pt x="232581" y="266700"/>
                  <a:pt x="190500" y="26670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5" name="Freeform 15"/>
          <p:cNvSpPr/>
          <p:nvPr/>
        </p:nvSpPr>
        <p:spPr>
          <a:xfrm>
            <a:off x="7137949" y="4833774"/>
            <a:ext cx="482811" cy="482811"/>
          </a:xfrm>
          <a:custGeom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grpSp>
        <p:nvGrpSpPr>
          <p:cNvPr id="16" name="Group 1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 dirty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患者心理干预与支持</a:t>
              </a:r>
            </a:p>
          </p:txBody>
        </p:sp>
      </p:grp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03421" y="3671349"/>
            <a:ext cx="718185" cy="106680"/>
          </a:xfrm>
          <a:prstGeom prst="rect"/>
          <a:noFill/>
        </p:spPr>
      </p:sp>
      <p:sp>
        <p:nvSpPr>
          <p:cNvPr id="3" name="AutoShape 3"/>
          <p:cNvSpPr/>
          <p:nvPr/>
        </p:nvSpPr>
        <p:spPr>
          <a:xfrm>
            <a:off x="1303421" y="4038634"/>
            <a:ext cx="743585" cy="106680"/>
          </a:xfrm>
          <a:prstGeom prst="rect"/>
          <a:noFill/>
        </p:spPr>
      </p:sp>
      <p:grpSp>
        <p:nvGrpSpPr>
          <p:cNvPr id="4" name="Group 4"/>
          <p:cNvGrpSpPr/>
          <p:nvPr/>
        </p:nvGrpSpPr>
        <p:grpSpPr>
          <a:xfrm>
            <a:off x="1303421" y="2549736"/>
            <a:ext cx="4145173" cy="823690"/>
            <a:chOff x="1303421" y="2549736"/>
            <a:chExt cx="4145173" cy="823690"/>
          </a:xfrm>
        </p:grpSpPr>
        <p:sp>
          <p:nvSpPr>
            <p:cNvPr id="5" name="TextBox 5"/>
            <p:cNvSpPr txBox="1"/>
            <p:nvPr/>
          </p:nvSpPr>
          <p:spPr>
            <a:xfrm>
              <a:off x="1303421" y="2549736"/>
              <a:ext cx="4145173" cy="823690"/>
            </a:xfrm>
            <a:prstGeom prst="rect"/>
          </p:spPr>
          <p:txBody>
            <a:bodyPr vert="horz" wrap="square" lIns="66008" tIns="33052" rIns="66008" bIns="33052" rtlCol="0" anchor="t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4950" b="1" dirty="1">
                  <a:solidFill>
                    <a:schemeClr val="accent3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05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03421" y="3463324"/>
            <a:ext cx="9764382" cy="701040"/>
          </a:xfrm>
          <a:prstGeom prst="rect"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600" dirty="1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霍乱流行现状与挑战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3" name="AutoShape 3"/>
          <p:cNvSpPr/>
          <p:nvPr/>
        </p:nvSpPr>
        <p:spPr>
          <a:xfrm>
            <a:off x="1464298" y="2626609"/>
            <a:ext cx="2243613" cy="2243613"/>
          </a:xfrm>
          <a:prstGeom prst="ellipse"/>
          <a:solidFill>
            <a:schemeClr val="accent1">
              <a:lumMod val="20000"/>
              <a:lumOff val="80000"/>
              <a:alpha val="47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1846965" y="1811983"/>
            <a:ext cx="1478280" cy="3872865"/>
          </a:xfrm>
          <a:prstGeom prst="rect"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40000"/>
              </a:lnSpc>
              <a:spcBef>
                <a:spcPts val="375"/>
              </a:spcBef>
            </a:pPr>
            <a:r>
              <a:rPr lang="en-US" sz="8400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目</a:t>
            </a:r>
          </a:p>
          <a:p>
            <a:pPr algn="ctr">
              <a:lnSpc>
                <a:spcPct val="140000"/>
              </a:lnSpc>
              <a:spcBef>
                <a:spcPts val="375"/>
              </a:spcBef>
            </a:pPr>
            <a:r>
              <a:rPr lang="en-US" sz="8400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录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82772" y="3569345"/>
            <a:ext cx="2049780" cy="605790"/>
          </a:xfrm>
          <a:prstGeom prst="rect"/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1575" dirty="1">
                <a:solidFill>
                  <a:schemeClr val="accent1">
                    <a:lumMod val="40000"/>
                    <a:lumOff val="6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CONTENCT</a:t>
            </a:r>
          </a:p>
        </p:txBody>
      </p:sp>
      <p:sp>
        <p:nvSpPr>
          <p:cNvPr id="6" name="AutoShape 6"/>
          <p:cNvSpPr/>
          <p:nvPr/>
        </p:nvSpPr>
        <p:spPr>
          <a:xfrm>
            <a:off x="5638202" y="1238250"/>
            <a:ext cx="5117446" cy="5118431"/>
          </a:xfrm>
          <a:prstGeom prst="rect"/>
          <a:noFill/>
        </p:spPr>
        <p:txBody>
          <a:bodyPr vert="horz" wrap="square" lIns="85725" tIns="85725" rIns="47625" bIns="85725" rtlCol="0" anchor="ctr" anchorCtr="0">
            <a:noAutofit/>
          </a:bodyPr>
          <a:lstStyle/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  <a:defRPr/>
            </a:pPr>
            <a:r>
              <a:rPr lang="en-US" sz="2400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霍乱概述</a:t>
            </a:r>
            <a:endParaRPr lang="en-US" sz="1100"/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霍乱诊断与鉴别诊断</a:t>
            </a:r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霍乱治疗与预防措施</a:t>
            </a:r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并发症与合并症处理</a:t>
            </a:r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霍乱流行现状与挑战</a:t>
            </a:r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总结与展望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3227" y="1168478"/>
            <a:ext cx="455409" cy="206922"/>
          </a:xfrm>
          <a:custGeom>
            <a:rect l="l" t="t" r="r" b="b"/>
            <a:pathLst>
              <a:path w="1905000" h="1905000">
                <a:moveTo>
                  <a:pt x="0" y="0"/>
                </a:moveTo>
                <a:lnTo>
                  <a:pt x="1428750" y="0"/>
                </a:lnTo>
                <a:lnTo>
                  <a:pt x="1905000" y="1905000"/>
                </a:lnTo>
                <a:lnTo>
                  <a:pt x="476250" y="1905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72404" y="1375400"/>
            <a:ext cx="11247191" cy="4699510"/>
          </a:xfrm>
          <a:prstGeom prst="rect"/>
          <a:solidFill>
            <a:schemeClr val="accent2">
              <a:alpha val="8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/>
          </a:blip>
          <a:srcRect l="12500" r="12500"/>
          <a:stretch>
            <a:fillRect/>
          </a:stretch>
        </p:blipFill>
        <p:spPr>
          <a:xfrm>
            <a:off x="740688" y="1168478"/>
            <a:ext cx="3679824" cy="4906431"/>
          </a:xfrm>
          <a:prstGeom prst="parallelogram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2499430" y="6236295"/>
            <a:ext cx="9220165" cy="67345"/>
          </a:xfrm>
          <a:prstGeom prst="rect"/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483810" y="6236295"/>
            <a:ext cx="740059" cy="67345"/>
          </a:xfrm>
          <a:prstGeom prst="rect"/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1375876" y="6200641"/>
            <a:ext cx="158719" cy="158719"/>
          </a:xfrm>
          <a:prstGeom prst="ellipse"/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1607200" y="6207253"/>
            <a:ext cx="147382" cy="147382"/>
          </a:xfrm>
          <a:prstGeom prst="ellipse"/>
          <a:solidFill>
            <a:schemeClr val="accent1">
              <a:alpha val="8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1827186" y="6213864"/>
            <a:ext cx="136045" cy="136045"/>
          </a:xfrm>
          <a:prstGeom prst="ellipse"/>
          <a:solidFill>
            <a:schemeClr val="accent1">
              <a:alpha val="6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2027323" y="6220476"/>
            <a:ext cx="124708" cy="124708"/>
          </a:xfrm>
          <a:prstGeom prst="ellipse"/>
          <a:solidFill>
            <a:schemeClr val="accent1">
              <a:alpha val="4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2224635" y="6214895"/>
            <a:ext cx="113371" cy="113371"/>
          </a:xfrm>
          <a:prstGeom prst="ellipse"/>
          <a:solidFill>
            <a:schemeClr val="accent1">
              <a:alpha val="2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754880" y="1727606"/>
            <a:ext cx="6467541" cy="755904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 dirty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全球流行情况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54880" y="2304006"/>
            <a:ext cx="6240618" cy="1203960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dirty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霍乱是一种急性肠道传染病，由霍乱弧菌引起。全球每年报告数十万病例，主要集中在亚洲、非洲和拉丁美洲的发展中国家。近年来，随着全球气候变化、城市化进程加速和人口流动增加，霍乱的流行范围和发病率有所上升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54880" y="3783405"/>
            <a:ext cx="6240618" cy="755904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 dirty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我国流行情况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54880" y="4436820"/>
            <a:ext cx="6240618" cy="1203960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dirty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我国历史上曾多次爆发霍乱疫情，近年来随着卫生条件的改善和防控措施的加强，霍乱发病率显著下降。但仍存在局部地区疫情暴发的风险，如沿海地区、农村地区和流动人口聚集地等。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 dirty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全球及我国流行现状</a:t>
              </a:r>
            </a:p>
          </p:txBody>
        </p:sp>
      </p:grp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574882" y="1165346"/>
            <a:ext cx="5016408" cy="5733525"/>
          </a:xfrm>
          <a:prstGeom prst="parallelogram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70000"/>
          </a:blip>
          <a:srcRect l="12500" r="12500"/>
          <a:stretch>
            <a:fillRect/>
          </a:stretch>
        </p:blipFill>
        <p:spPr>
          <a:xfrm>
            <a:off x="161995" y="1165346"/>
            <a:ext cx="4300144" cy="5733525"/>
          </a:xfrm>
          <a:prstGeom prst="parallelogram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272221" y="1165346"/>
            <a:ext cx="6288526" cy="755904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诊断困难</a:t>
            </a:r>
          </a:p>
        </p:txBody>
      </p:sp>
      <p:sp>
        <p:nvSpPr>
          <p:cNvPr id="5" name="AutoShape 5"/>
          <p:cNvSpPr/>
          <p:nvPr/>
        </p:nvSpPr>
        <p:spPr>
          <a:xfrm>
            <a:off x="3908867" y="1360418"/>
            <a:ext cx="701468" cy="550104"/>
          </a:xfrm>
          <a:prstGeom prst="rect"/>
          <a:solidFill>
            <a:schemeClr val="accen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4351619" y="1360418"/>
            <a:ext cx="550104" cy="550104"/>
          </a:xfrm>
          <a:prstGeom prst="ellipse"/>
          <a:solidFill>
            <a:schemeClr val="accen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633815" y="1360418"/>
            <a:ext cx="550104" cy="550104"/>
          </a:xfrm>
          <a:prstGeom prst="ellipse"/>
          <a:solidFill>
            <a:schemeClr val="accen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3810637" y="1233134"/>
            <a:ext cx="799698" cy="792480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25" b="1" dirty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72221" y="1692114"/>
            <a:ext cx="6124237" cy="1341120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霍乱早期症状不典型，易与其他肠道疾病混淆，导致诊断延误和疫情扩散。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32636" y="2904135"/>
            <a:ext cx="6288526" cy="755904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防控措施不足</a:t>
            </a:r>
          </a:p>
        </p:txBody>
      </p:sp>
      <p:sp>
        <p:nvSpPr>
          <p:cNvPr id="11" name="AutoShape 11"/>
          <p:cNvSpPr/>
          <p:nvPr/>
        </p:nvSpPr>
        <p:spPr>
          <a:xfrm>
            <a:off x="3469283" y="3099207"/>
            <a:ext cx="701468" cy="550104"/>
          </a:xfrm>
          <a:prstGeom prst="rect"/>
          <a:solidFill>
            <a:schemeClr val="accent2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3912035" y="3099207"/>
            <a:ext cx="550104" cy="550104"/>
          </a:xfrm>
          <a:prstGeom prst="ellipse"/>
          <a:solidFill>
            <a:schemeClr val="accent2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3194231" y="3099207"/>
            <a:ext cx="550104" cy="550104"/>
          </a:xfrm>
          <a:prstGeom prst="ellipse"/>
          <a:solidFill>
            <a:schemeClr val="accen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3249042" y="2971923"/>
            <a:ext cx="1102577" cy="792480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25" b="1" dirty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32636" y="3430903"/>
            <a:ext cx="6124237" cy="1341120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部分地区卫生条件较差，缺乏有效的防控措施，如安全饮水、卫生设施和健康教育等。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31562" y="4642924"/>
            <a:ext cx="6288526" cy="755904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疫苗研发与应用</a:t>
            </a:r>
          </a:p>
        </p:txBody>
      </p:sp>
      <p:sp>
        <p:nvSpPr>
          <p:cNvPr id="17" name="AutoShape 17"/>
          <p:cNvSpPr/>
          <p:nvPr/>
        </p:nvSpPr>
        <p:spPr>
          <a:xfrm>
            <a:off x="3068208" y="4837996"/>
            <a:ext cx="701468" cy="550104"/>
          </a:xfrm>
          <a:prstGeom prst="rect"/>
          <a:solidFill>
            <a:schemeClr val="accent2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3510960" y="4837996"/>
            <a:ext cx="550104" cy="550104"/>
          </a:xfrm>
          <a:prstGeom prst="ellipse"/>
          <a:solidFill>
            <a:schemeClr val="accent2">
              <a:alpha val="100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2793156" y="4837996"/>
            <a:ext cx="550104" cy="550104"/>
          </a:xfrm>
          <a:prstGeom prst="ellipse"/>
          <a:solidFill>
            <a:schemeClr val="accen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2878500" y="4710712"/>
            <a:ext cx="1115711" cy="792480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25" b="1" dirty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31562" y="5169692"/>
            <a:ext cx="6124237" cy="1341120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目前尚无针对霍乱的特效药物，疫苗是预防霍乱的重要手段。然而，现有疫苗保护效果有限，且存在接种不便、成本较高等问题。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3" name="AutoShape 23"/>
            <p:cNvSpPr/>
            <p:nvPr/>
          </p:nvSpPr>
          <p:spPr>
            <a:xfrm>
              <a:off x="454963" y="331168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337743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339460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348430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344297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454963" y="448942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575049" y="455517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689125" y="457233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799768" y="466203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904945" y="462070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454963" y="566715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575049" y="573291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689125" y="575007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799768" y="583977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904945" y="579844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454963" y="684489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575049" y="691064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689125" y="692781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799768" y="701751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42" name="AutoShape 42"/>
            <p:cNvSpPr/>
            <p:nvPr/>
          </p:nvSpPr>
          <p:spPr>
            <a:xfrm>
              <a:off x="904945" y="697618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1094842" y="93878"/>
              <a:ext cx="10001250" cy="914400"/>
            </a:xfrm>
            <a:prstGeom prst="rect"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 dirty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面临的挑战与问题</a:t>
              </a:r>
            </a:p>
          </p:txBody>
        </p:sp>
      </p:grp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7092557" y="1559288"/>
            <a:ext cx="4492828" cy="4492828"/>
          </a:xfrm>
          <a:prstGeom prst="round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539110" y="1488377"/>
            <a:ext cx="1511760" cy="1373901"/>
          </a:xfrm>
          <a:custGeom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739477" y="1370655"/>
            <a:ext cx="1111026" cy="1615440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775" b="1" dirty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</a:t>
            </a:r>
          </a:p>
        </p:txBody>
      </p:sp>
      <p:sp>
        <p:nvSpPr>
          <p:cNvPr id="5" name="Freeform 5"/>
          <p:cNvSpPr/>
          <p:nvPr/>
        </p:nvSpPr>
        <p:spPr>
          <a:xfrm>
            <a:off x="539110" y="3205847"/>
            <a:ext cx="1511760" cy="1373901"/>
          </a:xfrm>
          <a:custGeom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739477" y="3088125"/>
            <a:ext cx="1111026" cy="1615440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775" b="1" dirty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539110" y="4984278"/>
            <a:ext cx="1511760" cy="1373901"/>
          </a:xfrm>
          <a:custGeom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739477" y="4866556"/>
            <a:ext cx="1111026" cy="1615440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775" b="1" dirty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48535" y="1715158"/>
            <a:ext cx="4235703" cy="1341120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随着全球化进程的加速，各国在霍乱防控领域的合作将更加紧密，共同应对全球公共卫生挑战。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48535" y="1250513"/>
            <a:ext cx="4219575" cy="628650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6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加强全球合作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48535" y="3368732"/>
            <a:ext cx="4235703" cy="1341120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各国将加大对霍乱防控的投入，提高卫生设施水平、加强疫情监测和预警能力，以及推动疫苗研发和应用。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48535" y="2928472"/>
            <a:ext cx="4219575" cy="628650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6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提升防控能力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48535" y="5134585"/>
            <a:ext cx="4235703" cy="1341120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随着科技的不断进步，新的诊断技术、治疗方法和预防措施将不断涌现，为霍乱防控提供更多有效手段。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48535" y="4694325"/>
            <a:ext cx="4219575" cy="628650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6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推动科技创新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 dirty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未来发展趋势预测</a:t>
              </a:r>
            </a:p>
          </p:txBody>
        </p:sp>
      </p:grp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03421" y="3671349"/>
            <a:ext cx="718185" cy="106680"/>
          </a:xfrm>
          <a:prstGeom prst="rect"/>
          <a:noFill/>
        </p:spPr>
      </p:sp>
      <p:sp>
        <p:nvSpPr>
          <p:cNvPr id="3" name="AutoShape 3"/>
          <p:cNvSpPr/>
          <p:nvPr/>
        </p:nvSpPr>
        <p:spPr>
          <a:xfrm>
            <a:off x="1303421" y="4038634"/>
            <a:ext cx="743585" cy="106680"/>
          </a:xfrm>
          <a:prstGeom prst="rect"/>
          <a:noFill/>
        </p:spPr>
      </p:sp>
      <p:grpSp>
        <p:nvGrpSpPr>
          <p:cNvPr id="4" name="Group 4"/>
          <p:cNvGrpSpPr/>
          <p:nvPr/>
        </p:nvGrpSpPr>
        <p:grpSpPr>
          <a:xfrm>
            <a:off x="1303421" y="2549736"/>
            <a:ext cx="4145173" cy="823690"/>
            <a:chOff x="1303421" y="2549736"/>
            <a:chExt cx="4145173" cy="823690"/>
          </a:xfrm>
        </p:grpSpPr>
        <p:sp>
          <p:nvSpPr>
            <p:cNvPr id="5" name="TextBox 5"/>
            <p:cNvSpPr txBox="1"/>
            <p:nvPr/>
          </p:nvSpPr>
          <p:spPr>
            <a:xfrm>
              <a:off x="1303421" y="2549736"/>
              <a:ext cx="4145173" cy="823690"/>
            </a:xfrm>
            <a:prstGeom prst="rect"/>
          </p:spPr>
          <p:txBody>
            <a:bodyPr vert="horz" wrap="square" lIns="66008" tIns="33052" rIns="66008" bIns="33052" rtlCol="0" anchor="t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4950" b="1" dirty="1">
                  <a:solidFill>
                    <a:schemeClr val="accent3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06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03421" y="3463324"/>
            <a:ext cx="9764382" cy="701040"/>
          </a:xfrm>
          <a:prstGeom prst="rect"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600" dirty="1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总结与展望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6806" y="1875568"/>
            <a:ext cx="3824955" cy="3826383"/>
            <a:chOff x="4166806" y="1875568"/>
            <a:chExt cx="3824955" cy="3826383"/>
          </a:xfrm>
        </p:grpSpPr>
        <p:sp>
          <p:nvSpPr>
            <p:cNvPr id="3" name="Freeform 3"/>
            <p:cNvSpPr/>
            <p:nvPr/>
          </p:nvSpPr>
          <p:spPr>
            <a:xfrm>
              <a:off x="4166806" y="3454622"/>
              <a:ext cx="2238375" cy="2247329"/>
            </a:xfrm>
            <a:custGeom>
              <a:rect l="l" t="t" r="r" b="b"/>
              <a:pathLst>
                <a:path w="285" h="286">
                  <a:moveTo>
                    <a:pt x="0" y="8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285" y="128"/>
                    <a:pt x="285" y="286"/>
                  </a:cubicBezTo>
                  <a:cubicBezTo>
                    <a:pt x="202" y="286"/>
                    <a:pt x="202" y="286"/>
                    <a:pt x="202" y="286"/>
                  </a:cubicBezTo>
                  <a:cubicBezTo>
                    <a:pt x="202" y="174"/>
                    <a:pt x="111" y="83"/>
                    <a:pt x="0" y="83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4166806" y="1875568"/>
              <a:ext cx="2238375" cy="2239804"/>
            </a:xfrm>
            <a:custGeom>
              <a:rect l="l" t="t" r="r" b="b"/>
              <a:pathLst>
                <a:path w="285" h="285">
                  <a:moveTo>
                    <a:pt x="0" y="202"/>
                  </a:moveTo>
                  <a:cubicBezTo>
                    <a:pt x="0" y="285"/>
                    <a:pt x="0" y="285"/>
                    <a:pt x="0" y="285"/>
                  </a:cubicBezTo>
                  <a:cubicBezTo>
                    <a:pt x="157" y="285"/>
                    <a:pt x="285" y="157"/>
                    <a:pt x="285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111"/>
                    <a:pt x="111" y="202"/>
                    <a:pt x="0" y="202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5753386" y="3454622"/>
              <a:ext cx="2238375" cy="2247329"/>
            </a:xfrm>
            <a:custGeom>
              <a:rect l="l" t="t" r="r" b="b"/>
              <a:pathLst>
                <a:path w="285" h="286">
                  <a:moveTo>
                    <a:pt x="285" y="83"/>
                  </a:moveTo>
                  <a:cubicBezTo>
                    <a:pt x="285" y="0"/>
                    <a:pt x="285" y="0"/>
                    <a:pt x="285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83" y="286"/>
                    <a:pt x="83" y="286"/>
                    <a:pt x="83" y="286"/>
                  </a:cubicBezTo>
                  <a:cubicBezTo>
                    <a:pt x="83" y="174"/>
                    <a:pt x="174" y="83"/>
                    <a:pt x="285" y="83"/>
                  </a:cubicBez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5753386" y="1875568"/>
              <a:ext cx="2238375" cy="2239804"/>
            </a:xfrm>
            <a:custGeom>
              <a:rect l="l" t="t" r="r" b="b"/>
              <a:pathLst>
                <a:path w="285" h="285">
                  <a:moveTo>
                    <a:pt x="285" y="202"/>
                  </a:moveTo>
                  <a:cubicBezTo>
                    <a:pt x="285" y="285"/>
                    <a:pt x="285" y="285"/>
                    <a:pt x="285" y="285"/>
                  </a:cubicBezTo>
                  <a:cubicBezTo>
                    <a:pt x="128" y="285"/>
                    <a:pt x="0" y="157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111"/>
                    <a:pt x="174" y="202"/>
                    <a:pt x="285" y="202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211033" y="2959322"/>
            <a:ext cx="1645728" cy="1705738"/>
            <a:chOff x="5211033" y="2959322"/>
            <a:chExt cx="1645728" cy="1705738"/>
          </a:xfrm>
        </p:grpSpPr>
        <p:sp>
          <p:nvSpPr>
            <p:cNvPr id="8" name="Freeform 8"/>
            <p:cNvSpPr/>
            <p:nvPr/>
          </p:nvSpPr>
          <p:spPr>
            <a:xfrm>
              <a:off x="5211033" y="3015424"/>
              <a:ext cx="541973" cy="425577"/>
            </a:xfrm>
            <a:custGeom>
              <a:rect l="l" t="t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lt1">
                <a:alpha val="100000"/>
              </a:schemeClr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475952" y="2959322"/>
              <a:ext cx="380809" cy="537400"/>
            </a:xfrm>
            <a:custGeom>
              <a:rect l="l" t="t" r="r" b="b"/>
              <a:pathLst>
                <a:path w="21543" h="21574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lt1">
                <a:alpha val="100000"/>
              </a:schemeClr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5297043" y="4240435"/>
              <a:ext cx="513778" cy="424625"/>
            </a:xfrm>
            <a:custGeom>
              <a:rect l="l" t="t" r="r" b="b"/>
              <a:pathLst>
                <a:path w="107" h="88">
                  <a:moveTo>
                    <a:pt x="83" y="63"/>
                  </a:moveTo>
                  <a:cubicBezTo>
                    <a:pt x="97" y="47"/>
                    <a:pt x="97" y="23"/>
                    <a:pt x="83" y="7"/>
                  </a:cubicBezTo>
                  <a:cubicBezTo>
                    <a:pt x="82" y="6"/>
                    <a:pt x="82" y="4"/>
                    <a:pt x="83" y="3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6" y="0"/>
                    <a:pt x="87" y="0"/>
                  </a:cubicBezTo>
                  <a:cubicBezTo>
                    <a:pt x="88" y="0"/>
                    <a:pt x="89" y="0"/>
                    <a:pt x="89" y="0"/>
                  </a:cubicBezTo>
                  <a:cubicBezTo>
                    <a:pt x="107" y="20"/>
                    <a:pt x="107" y="50"/>
                    <a:pt x="89" y="69"/>
                  </a:cubicBezTo>
                  <a:cubicBezTo>
                    <a:pt x="89" y="70"/>
                    <a:pt x="88" y="70"/>
                    <a:pt x="87" y="70"/>
                  </a:cubicBezTo>
                  <a:cubicBezTo>
                    <a:pt x="86" y="70"/>
                    <a:pt x="86" y="70"/>
                    <a:pt x="85" y="69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2" y="65"/>
                    <a:pt x="82" y="64"/>
                    <a:pt x="83" y="63"/>
                  </a:cubicBezTo>
                  <a:close/>
                  <a:moveTo>
                    <a:pt x="24" y="63"/>
                  </a:moveTo>
                  <a:cubicBezTo>
                    <a:pt x="10" y="47"/>
                    <a:pt x="10" y="23"/>
                    <a:pt x="24" y="7"/>
                  </a:cubicBezTo>
                  <a:cubicBezTo>
                    <a:pt x="25" y="6"/>
                    <a:pt x="25" y="4"/>
                    <a:pt x="24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0" y="20"/>
                    <a:pt x="0" y="50"/>
                    <a:pt x="18" y="69"/>
                  </a:cubicBezTo>
                  <a:cubicBezTo>
                    <a:pt x="18" y="70"/>
                    <a:pt x="19" y="70"/>
                    <a:pt x="20" y="70"/>
                  </a:cubicBezTo>
                  <a:cubicBezTo>
                    <a:pt x="21" y="70"/>
                    <a:pt x="21" y="70"/>
                    <a:pt x="22" y="69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5"/>
                    <a:pt x="25" y="64"/>
                    <a:pt x="24" y="63"/>
                  </a:cubicBezTo>
                  <a:close/>
                  <a:moveTo>
                    <a:pt x="36" y="51"/>
                  </a:moveTo>
                  <a:cubicBezTo>
                    <a:pt x="37" y="53"/>
                    <a:pt x="37" y="54"/>
                    <a:pt x="36" y="55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1" y="59"/>
                  </a:cubicBezTo>
                  <a:cubicBezTo>
                    <a:pt x="30" y="58"/>
                    <a:pt x="30" y="58"/>
                    <a:pt x="29" y="58"/>
                  </a:cubicBezTo>
                  <a:cubicBezTo>
                    <a:pt x="18" y="44"/>
                    <a:pt x="18" y="25"/>
                    <a:pt x="29" y="12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2" y="11"/>
                    <a:pt x="33" y="11"/>
                    <a:pt x="33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7" y="17"/>
                    <a:pt x="36" y="18"/>
                  </a:cubicBezTo>
                  <a:cubicBezTo>
                    <a:pt x="28" y="28"/>
                    <a:pt x="28" y="42"/>
                    <a:pt x="36" y="51"/>
                  </a:cubicBezTo>
                  <a:close/>
                  <a:moveTo>
                    <a:pt x="61" y="80"/>
                  </a:moveTo>
                  <a:cubicBezTo>
                    <a:pt x="61" y="84"/>
                    <a:pt x="58" y="88"/>
                    <a:pt x="54" y="88"/>
                  </a:cubicBezTo>
                  <a:cubicBezTo>
                    <a:pt x="49" y="88"/>
                    <a:pt x="46" y="84"/>
                    <a:pt x="46" y="80"/>
                  </a:cubicBezTo>
                  <a:cubicBezTo>
                    <a:pt x="46" y="60"/>
                    <a:pt x="46" y="44"/>
                    <a:pt x="46" y="24"/>
                  </a:cubicBezTo>
                  <a:cubicBezTo>
                    <a:pt x="46" y="19"/>
                    <a:pt x="49" y="16"/>
                    <a:pt x="54" y="16"/>
                  </a:cubicBezTo>
                  <a:cubicBezTo>
                    <a:pt x="58" y="16"/>
                    <a:pt x="61" y="19"/>
                    <a:pt x="61" y="24"/>
                  </a:cubicBezTo>
                  <a:cubicBezTo>
                    <a:pt x="61" y="44"/>
                    <a:pt x="61" y="60"/>
                    <a:pt x="61" y="80"/>
                  </a:cubicBezTo>
                  <a:close/>
                  <a:moveTo>
                    <a:pt x="71" y="51"/>
                  </a:moveTo>
                  <a:cubicBezTo>
                    <a:pt x="70" y="53"/>
                    <a:pt x="70" y="54"/>
                    <a:pt x="71" y="5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5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89" y="44"/>
                    <a:pt x="89" y="25"/>
                    <a:pt x="78" y="12"/>
                  </a:cubicBezTo>
                  <a:cubicBezTo>
                    <a:pt x="77" y="11"/>
                    <a:pt x="77" y="11"/>
                    <a:pt x="76" y="11"/>
                  </a:cubicBezTo>
                  <a:cubicBezTo>
                    <a:pt x="75" y="11"/>
                    <a:pt x="74" y="11"/>
                    <a:pt x="74" y="1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0" y="15"/>
                    <a:pt x="70" y="17"/>
                    <a:pt x="71" y="18"/>
                  </a:cubicBezTo>
                  <a:cubicBezTo>
                    <a:pt x="79" y="28"/>
                    <a:pt x="79" y="42"/>
                    <a:pt x="71" y="51"/>
                  </a:cubicBezTo>
                  <a:close/>
                </a:path>
              </a:pathLst>
            </a:custGeom>
            <a:solidFill>
              <a:schemeClr val="lt1">
                <a:alpha val="100000"/>
              </a:schemeClr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228112" y="4279582"/>
            <a:ext cx="496157" cy="415672"/>
            <a:chOff x="6228112" y="4279582"/>
            <a:chExt cx="496157" cy="415672"/>
          </a:xfrm>
        </p:grpSpPr>
        <p:sp>
          <p:nvSpPr>
            <p:cNvPr id="12" name="Freeform 12"/>
            <p:cNvSpPr/>
            <p:nvPr/>
          </p:nvSpPr>
          <p:spPr>
            <a:xfrm>
              <a:off x="6312789" y="4402646"/>
              <a:ext cx="324707" cy="292608"/>
            </a:xfrm>
            <a:custGeom>
              <a:rect l="l" t="t" r="r" b="b"/>
              <a:pathLst>
                <a:path w="161" h="145">
                  <a:moveTo>
                    <a:pt x="0" y="62"/>
                  </a:moveTo>
                  <a:lnTo>
                    <a:pt x="0" y="145"/>
                  </a:lnTo>
                  <a:lnTo>
                    <a:pt x="31" y="145"/>
                  </a:lnTo>
                  <a:lnTo>
                    <a:pt x="130" y="145"/>
                  </a:lnTo>
                  <a:lnTo>
                    <a:pt x="161" y="145"/>
                  </a:lnTo>
                  <a:lnTo>
                    <a:pt x="161" y="62"/>
                  </a:lnTo>
                  <a:lnTo>
                    <a:pt x="81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lt1">
                <a:alpha val="100000"/>
              </a:schemeClr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6228112" y="4279582"/>
              <a:ext cx="496157" cy="248221"/>
            </a:xfrm>
            <a:custGeom>
              <a:rect l="l" t="t" r="r" b="b"/>
              <a:pathLst>
                <a:path w="246" h="123">
                  <a:moveTo>
                    <a:pt x="225" y="80"/>
                  </a:moveTo>
                  <a:lnTo>
                    <a:pt x="225" y="21"/>
                  </a:lnTo>
                  <a:lnTo>
                    <a:pt x="182" y="21"/>
                  </a:lnTo>
                  <a:lnTo>
                    <a:pt x="182" y="47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0" y="97"/>
                  </a:lnTo>
                  <a:lnTo>
                    <a:pt x="21" y="123"/>
                  </a:lnTo>
                  <a:lnTo>
                    <a:pt x="123" y="42"/>
                  </a:lnTo>
                  <a:lnTo>
                    <a:pt x="225" y="123"/>
                  </a:lnTo>
                  <a:lnTo>
                    <a:pt x="246" y="97"/>
                  </a:lnTo>
                  <a:lnTo>
                    <a:pt x="225" y="80"/>
                  </a:lnTo>
                  <a:close/>
                </a:path>
              </a:pathLst>
            </a:custGeom>
            <a:solidFill>
              <a:schemeClr val="lt1">
                <a:alpha val="100000"/>
              </a:schemeClr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02893" y="1341847"/>
            <a:ext cx="3771900" cy="447675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霍乱的病原学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417207" y="1341847"/>
            <a:ext cx="3771900" cy="447675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 dirty="1">
                <a:solidFill>
                  <a:schemeClr val="accent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霍乱的临床表现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2893" y="4228595"/>
            <a:ext cx="3771900" cy="447675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 dirty="1">
                <a:solidFill>
                  <a:schemeClr val="accent4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霍乱的诊断与治疗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417207" y="4228595"/>
            <a:ext cx="3771900" cy="447675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 dirty="1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霍乱的预防与控制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9" name="AutoShape 19"/>
            <p:cNvSpPr/>
            <p:nvPr/>
          </p:nvSpPr>
          <p:spPr>
            <a:xfrm>
              <a:off x="454963" y="331168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575049" y="337743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689125" y="339460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799768" y="348430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904945" y="344297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454963" y="448942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575049" y="455517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89125" y="457233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799768" y="466203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904945" y="462070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454963" y="566715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575049" y="573291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689125" y="575007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799768" y="583977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904945" y="579844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454963" y="684489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575049" y="691064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689125" y="692781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799768" y="701751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904945" y="697618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094842" y="93878"/>
              <a:ext cx="10001250" cy="914400"/>
            </a:xfrm>
            <a:prstGeom prst="rect"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 dirty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本次课程重点内容回顾</a:t>
              </a: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002893" y="1707444"/>
            <a:ext cx="3771900" cy="1990725"/>
          </a:xfrm>
          <a:prstGeom prst="rect"/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介绍了霍乱弧菌的特性、传播途径和致病机制。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417207" y="1707444"/>
            <a:ext cx="3771900" cy="1695450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详细描述了霍乱的潜伏期、症状、病程及并发症。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02893" y="4594193"/>
            <a:ext cx="3771900" cy="1666875"/>
          </a:xfrm>
          <a:prstGeom prst="rect"/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讲解了霍乱的实验室诊断方法、治疗原则及常用药物。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417207" y="4594193"/>
            <a:ext cx="3771900" cy="1695450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阐述了霍乱的预防措施、疫苗接种及疫情报告与处置。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6667" r="16667"/>
          <a:stretch>
            <a:fillRect/>
          </a:stretch>
        </p:blipFill>
        <p:spPr>
          <a:xfrm>
            <a:off x="3352886" y="2055085"/>
            <a:ext cx="2476500" cy="2476500"/>
          </a:xfrm>
          <a:prstGeom prst="ellipse"/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74798" y="2055085"/>
            <a:ext cx="2476500" cy="2476500"/>
          </a:xfrm>
          <a:prstGeom prst="ellipse"/>
        </p:spPr>
      </p:pic>
      <p:grpSp>
        <p:nvGrpSpPr>
          <p:cNvPr id="4" name="Group 4"/>
          <p:cNvGrpSpPr/>
          <p:nvPr/>
        </p:nvGrpSpPr>
        <p:grpSpPr>
          <a:xfrm>
            <a:off x="3352886" y="2107432"/>
            <a:ext cx="665795" cy="665791"/>
            <a:chOff x="3352886" y="2107432"/>
            <a:chExt cx="665795" cy="665791"/>
          </a:xfrm>
        </p:grpSpPr>
        <p:sp>
          <p:nvSpPr>
            <p:cNvPr id="5" name="AutoShape 5"/>
            <p:cNvSpPr/>
            <p:nvPr/>
          </p:nvSpPr>
          <p:spPr>
            <a:xfrm>
              <a:off x="3352886" y="2107432"/>
              <a:ext cx="665795" cy="665791"/>
            </a:xfrm>
            <a:prstGeom prst="ellipse"/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lumMod val="60000"/>
                  <a:lumMod val="40000"/>
                  <a:alpha val="100000"/>
                </a:schemeClr>
              </a:solidFill>
              <a:prstDash val="solid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6"/>
            <p:cNvSpPr/>
            <p:nvPr/>
          </p:nvSpPr>
          <p:spPr>
            <a:xfrm>
              <a:off x="3532726" y="2292906"/>
              <a:ext cx="306115" cy="294843"/>
            </a:xfrm>
            <a:custGeom>
              <a:rect l="l" t="t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174522" y="2107432"/>
            <a:ext cx="665795" cy="665791"/>
            <a:chOff x="8174522" y="2107432"/>
            <a:chExt cx="665795" cy="665791"/>
          </a:xfrm>
        </p:grpSpPr>
        <p:sp>
          <p:nvSpPr>
            <p:cNvPr id="8" name="AutoShape 8"/>
            <p:cNvSpPr/>
            <p:nvPr/>
          </p:nvSpPr>
          <p:spPr>
            <a:xfrm>
              <a:off x="8174522" y="2107432"/>
              <a:ext cx="665795" cy="665791"/>
            </a:xfrm>
            <a:prstGeom prst="ellipse"/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lumMod val="60000"/>
                  <a:lumMod val="40000"/>
                  <a:alpha val="100000"/>
                </a:schemeClr>
              </a:solidFill>
              <a:prstDash val="solid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9"/>
            <p:cNvSpPr/>
            <p:nvPr/>
          </p:nvSpPr>
          <p:spPr>
            <a:xfrm>
              <a:off x="8354362" y="2273856"/>
              <a:ext cx="306115" cy="294843"/>
            </a:xfrm>
            <a:custGeom>
              <a:rect l="l" t="t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252748" y="4178300"/>
            <a:ext cx="665795" cy="665791"/>
            <a:chOff x="4252748" y="4178300"/>
            <a:chExt cx="665795" cy="665791"/>
          </a:xfrm>
        </p:grpSpPr>
        <p:sp>
          <p:nvSpPr>
            <p:cNvPr id="11" name="AutoShape 11"/>
            <p:cNvSpPr/>
            <p:nvPr/>
          </p:nvSpPr>
          <p:spPr>
            <a:xfrm>
              <a:off x="4252748" y="4178300"/>
              <a:ext cx="665795" cy="665791"/>
            </a:xfrm>
            <a:prstGeom prst="ellipse"/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lumMod val="60000"/>
                  <a:lumMod val="40000"/>
                  <a:alpha val="100000"/>
                </a:schemeClr>
              </a:solidFill>
              <a:prstDash val="solid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2"/>
            <p:cNvSpPr/>
            <p:nvPr/>
          </p:nvSpPr>
          <p:spPr>
            <a:xfrm>
              <a:off x="4432588" y="4363773"/>
              <a:ext cx="306115" cy="294843"/>
            </a:xfrm>
            <a:custGeom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7274660" y="4178300"/>
            <a:ext cx="665795" cy="665791"/>
            <a:chOff x="7274660" y="4178300"/>
            <a:chExt cx="665795" cy="665791"/>
          </a:xfrm>
        </p:grpSpPr>
        <p:sp>
          <p:nvSpPr>
            <p:cNvPr id="14" name="AutoShape 14"/>
            <p:cNvSpPr/>
            <p:nvPr/>
          </p:nvSpPr>
          <p:spPr>
            <a:xfrm>
              <a:off x="7274660" y="4178300"/>
              <a:ext cx="665795" cy="665791"/>
            </a:xfrm>
            <a:prstGeom prst="ellipse"/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lumMod val="60000"/>
                  <a:lumMod val="40000"/>
                  <a:alpha val="100000"/>
                </a:schemeClr>
              </a:solidFill>
              <a:prstDash val="solid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5"/>
            <p:cNvSpPr/>
            <p:nvPr/>
          </p:nvSpPr>
          <p:spPr>
            <a:xfrm>
              <a:off x="7469003" y="4363774"/>
              <a:ext cx="306115" cy="294843"/>
            </a:xfrm>
            <a:custGeom>
              <a:rect l="l" t="t" r="r" b="b"/>
              <a:pathLst>
                <a:path w="582235" h="606722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6" name="AutoShape 16"/>
          <p:cNvSpPr/>
          <p:nvPr/>
        </p:nvSpPr>
        <p:spPr>
          <a:xfrm>
            <a:off x="633036" y="2037683"/>
            <a:ext cx="2553871" cy="422629"/>
          </a:xfrm>
          <a:prstGeom prst="rect"/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spcBef>
                <a:spcPts val="270"/>
              </a:spcBef>
              <a:defRPr/>
            </a:pPr>
            <a:r>
              <a:rPr lang="en-US" sz="157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加强监测与预警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940528" y="4661950"/>
            <a:ext cx="2084356" cy="403578"/>
          </a:xfrm>
          <a:prstGeom prst="rect"/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57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提高公众认知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9015108" y="2037683"/>
            <a:ext cx="2569478" cy="441680"/>
          </a:xfrm>
          <a:prstGeom prst="rect"/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57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强化医疗救治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8314658" y="4661950"/>
            <a:ext cx="2084356" cy="422629"/>
          </a:xfrm>
          <a:prstGeom prst="rect"/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en-US" sz="157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推进疫苗研发与应用</a:t>
            </a:r>
            <a:endParaRPr lang="en-US" sz="1100"/>
          </a:p>
        </p:txBody>
      </p:sp>
      <p:grpSp>
        <p:nvGrpSpPr>
          <p:cNvPr id="20" name="Group 2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1" name="AutoShape 21"/>
            <p:cNvSpPr/>
            <p:nvPr/>
          </p:nvSpPr>
          <p:spPr>
            <a:xfrm>
              <a:off x="454963" y="331168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337743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339460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348430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344297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448942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455517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457233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466203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462070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454963" y="566715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575049" y="573291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689125" y="575007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799768" y="583977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904945" y="579844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454963" y="684489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575049" y="691064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689125" y="692781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799768" y="701751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904945" y="697618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1094842" y="93878"/>
              <a:ext cx="10001250" cy="914400"/>
            </a:xfrm>
            <a:prstGeom prst="rect"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 dirty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针对霍乱的应对策略建议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633255" y="2402205"/>
            <a:ext cx="2553653" cy="1082789"/>
          </a:xfrm>
          <a:prstGeom prst="rect"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r">
              <a:lnSpc>
                <a:spcPct val="150000"/>
              </a:lnSpc>
              <a:spcBef>
                <a:spcPts val="375"/>
              </a:spcBef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建立健全的霍乱监测网络，及时发现并报告疫情，为防控工作提供依据。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015108" y="2402205"/>
            <a:ext cx="2553653" cy="1082789"/>
          </a:xfrm>
          <a:prstGeom prst="rect"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加强医疗机构对霍乱患者的救治能力，提高治愈率，降低病死率。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940528" y="5112856"/>
            <a:ext cx="2553653" cy="1082789"/>
          </a:xfrm>
          <a:prstGeom prst="rect"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加强霍乱防治知识宣传，提高公众对霍乱的认识和自我防护能力。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845361" y="5065527"/>
            <a:ext cx="2553653" cy="1082789"/>
          </a:xfrm>
          <a:prstGeom prst="rect"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r">
              <a:lnSpc>
                <a:spcPct val="150000"/>
              </a:lnSpc>
              <a:spcBef>
                <a:spcPts val="375"/>
              </a:spcBef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加大霍乱疫苗研发力度，提高疫苗保护效果，扩大疫苗接种覆盖面。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/>
          </a:blip>
          <a:srcRect l="25696" r="25696"/>
          <a:stretch>
            <a:fillRect/>
          </a:stretch>
        </p:blipFill>
        <p:spPr>
          <a:xfrm>
            <a:off x="8422415" y="1165018"/>
            <a:ext cx="3769585" cy="5168746"/>
          </a:xfrm>
          <a:prstGeom prst="ellipse"/>
        </p:spPr>
      </p:pic>
      <p:sp>
        <p:nvSpPr>
          <p:cNvPr id="3" name="AutoShape 3"/>
          <p:cNvSpPr/>
          <p:nvPr/>
        </p:nvSpPr>
        <p:spPr>
          <a:xfrm>
            <a:off x="1049459" y="1392873"/>
            <a:ext cx="2537366" cy="971419"/>
          </a:xfrm>
          <a:prstGeom prst="rect"/>
          <a:solidFill>
            <a:schemeClr val="accen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539110" y="1390903"/>
            <a:ext cx="975360" cy="975360"/>
          </a:xfrm>
          <a:prstGeom prst="ellipse"/>
          <a:solidFill>
            <a:schemeClr val="accen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601242" y="2481101"/>
            <a:ext cx="3433799" cy="1203960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进一步揭示霍乱弧菌的致病机理，为药物研发和临床治疗提供新思路。</a:t>
            </a:r>
          </a:p>
        </p:txBody>
      </p:sp>
      <p:sp>
        <p:nvSpPr>
          <p:cNvPr id="6" name="AutoShape 6"/>
          <p:cNvSpPr/>
          <p:nvPr/>
        </p:nvSpPr>
        <p:spPr>
          <a:xfrm>
            <a:off x="3099145" y="1390903"/>
            <a:ext cx="975360" cy="975360"/>
          </a:xfrm>
          <a:prstGeom prst="ellipse"/>
          <a:solidFill>
            <a:schemeClr val="accent2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784885" y="1602358"/>
            <a:ext cx="3048000" cy="552450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6" b="1" dirty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深入研究霍乱弧菌的致病机制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05571" y="2481101"/>
            <a:ext cx="3433799" cy="1203960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针对现有疫苗的不足，研发更加安全、有效、便捷的霍乱疫苗。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343439" y="1390903"/>
            <a:ext cx="3535395" cy="975360"/>
            <a:chOff x="4343439" y="1390903"/>
            <a:chExt cx="3535395" cy="975360"/>
          </a:xfrm>
        </p:grpSpPr>
        <p:sp>
          <p:nvSpPr>
            <p:cNvPr id="10" name="AutoShape 10"/>
            <p:cNvSpPr/>
            <p:nvPr/>
          </p:nvSpPr>
          <p:spPr>
            <a:xfrm>
              <a:off x="4854091" y="1391888"/>
              <a:ext cx="2537366" cy="971419"/>
            </a:xfrm>
            <a:prstGeom prst="rect"/>
            <a:solidFill>
              <a:schemeClr val="accent2">
                <a:alpha val="10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4343439" y="1390903"/>
              <a:ext cx="975360" cy="975360"/>
            </a:xfrm>
            <a:prstGeom prst="ellipse"/>
            <a:solidFill>
              <a:schemeClr val="accent2">
                <a:alpha val="10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6903474" y="1390903"/>
              <a:ext cx="975360" cy="975360"/>
            </a:xfrm>
            <a:prstGeom prst="ellipse"/>
            <a:solidFill>
              <a:schemeClr val="accent2">
                <a:alpha val="100000"/>
              </a:schemeClr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4587137" y="1601372"/>
            <a:ext cx="3048000" cy="552450"/>
          </a:xfrm>
          <a:prstGeom prst="rect"/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6" b="1" dirty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完善霍乱疫苗研究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049459" y="3941002"/>
            <a:ext cx="2537366" cy="971419"/>
          </a:xfrm>
          <a:prstGeom prst="rect"/>
          <a:solidFill>
            <a:schemeClr val="accent2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539110" y="3939031"/>
            <a:ext cx="975360" cy="975360"/>
          </a:xfrm>
          <a:prstGeom prst="ellipse"/>
          <a:solidFill>
            <a:schemeClr val="accent2">
              <a:alpha val="10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601242" y="5041421"/>
            <a:ext cx="3433799" cy="1203960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加强全球范围内的霍乱防控合作与交流，共同应对霍乱疫情的挑战。</a:t>
            </a:r>
          </a:p>
        </p:txBody>
      </p:sp>
      <p:sp>
        <p:nvSpPr>
          <p:cNvPr id="17" name="AutoShape 17"/>
          <p:cNvSpPr/>
          <p:nvPr/>
        </p:nvSpPr>
        <p:spPr>
          <a:xfrm>
            <a:off x="3099145" y="3939031"/>
            <a:ext cx="975360" cy="975360"/>
          </a:xfrm>
          <a:prstGeom prst="ellipse"/>
          <a:solidFill>
            <a:schemeClr val="accent2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784885" y="4150486"/>
            <a:ext cx="3066513" cy="552450"/>
          </a:xfrm>
          <a:prstGeom prst="rect"/>
        </p:spPr>
        <p:txBody>
          <a:bodyPr vert="horz" wrap="square" lIns="123825" tIns="123825" rIns="57150" bIns="123825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6" b="1" dirty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加强国际合作与交流</a:t>
            </a:r>
          </a:p>
        </p:txBody>
      </p:sp>
      <p:sp>
        <p:nvSpPr>
          <p:cNvPr id="19" name="AutoShape 19"/>
          <p:cNvSpPr/>
          <p:nvPr/>
        </p:nvSpPr>
        <p:spPr>
          <a:xfrm>
            <a:off x="4853788" y="3941002"/>
            <a:ext cx="2537366" cy="971419"/>
          </a:xfrm>
          <a:prstGeom prst="rect"/>
          <a:solidFill>
            <a:schemeClr val="accent2">
              <a:alpha val="10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4343439" y="3939031"/>
            <a:ext cx="975360" cy="975360"/>
          </a:xfrm>
          <a:prstGeom prst="ellipse"/>
          <a:solidFill>
            <a:schemeClr val="accent2">
              <a:alpha val="100000"/>
            </a:schemeClr>
          </a:solidFill>
        </p:spPr>
      </p:sp>
      <p:sp>
        <p:nvSpPr>
          <p:cNvPr id="21" name="TextBox 21"/>
          <p:cNvSpPr txBox="1"/>
          <p:nvPr/>
        </p:nvSpPr>
        <p:spPr>
          <a:xfrm>
            <a:off x="4405571" y="5041421"/>
            <a:ext cx="3433799" cy="1203960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关注气候变化对霍乱传播的影响，制定适应性策略以应对未来可能出现的疫情。</a:t>
            </a:r>
          </a:p>
        </p:txBody>
      </p:sp>
      <p:sp>
        <p:nvSpPr>
          <p:cNvPr id="22" name="AutoShape 22"/>
          <p:cNvSpPr/>
          <p:nvPr/>
        </p:nvSpPr>
        <p:spPr>
          <a:xfrm>
            <a:off x="6903474" y="3939031"/>
            <a:ext cx="975360" cy="975360"/>
          </a:xfrm>
          <a:prstGeom prst="ellipse"/>
          <a:solidFill>
            <a:schemeClr val="accent2">
              <a:alpha val="100000"/>
            </a:schemeClr>
          </a:solidFill>
        </p:spPr>
      </p:sp>
      <p:sp>
        <p:nvSpPr>
          <p:cNvPr id="23" name="TextBox 23"/>
          <p:cNvSpPr txBox="1"/>
          <p:nvPr/>
        </p:nvSpPr>
        <p:spPr>
          <a:xfrm>
            <a:off x="4587137" y="4150486"/>
            <a:ext cx="3048000" cy="552450"/>
          </a:xfrm>
          <a:prstGeom prst="rect"/>
        </p:spPr>
        <p:txBody>
          <a:bodyPr vert="horz" wrap="square" lIns="123825" tIns="123825" rIns="57150" bIns="123825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6" b="1" dirty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应对气候变化对霍乱传播的影响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5" name="AutoShape 25"/>
            <p:cNvSpPr/>
            <p:nvPr/>
          </p:nvSpPr>
          <p:spPr>
            <a:xfrm>
              <a:off x="454963" y="331168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337743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339460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348430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344297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454963" y="448942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75049" y="455517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689125" y="457233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799768" y="466203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904945" y="462070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454963" y="566715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575049" y="573291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689125" y="575007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799768" y="583977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904945" y="579844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454963" y="684489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575049" y="691064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42" name="AutoShape 42"/>
            <p:cNvSpPr/>
            <p:nvPr/>
          </p:nvSpPr>
          <p:spPr>
            <a:xfrm>
              <a:off x="689125" y="692781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43" name="AutoShape 43"/>
            <p:cNvSpPr/>
            <p:nvPr/>
          </p:nvSpPr>
          <p:spPr>
            <a:xfrm>
              <a:off x="799768" y="701751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44" name="AutoShape 44"/>
            <p:cNvSpPr/>
            <p:nvPr/>
          </p:nvSpPr>
          <p:spPr>
            <a:xfrm>
              <a:off x="904945" y="697618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1094842" y="93878"/>
              <a:ext cx="10001250" cy="914400"/>
            </a:xfrm>
            <a:prstGeom prst="rect"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 dirty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未来研究方向及挑战</a:t>
              </a:r>
            </a:p>
          </p:txBody>
        </p:sp>
      </p:grp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11052" y="2933767"/>
            <a:ext cx="7171096" cy="1401445"/>
          </a:xfrm>
          <a:prstGeom prst="rect"/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spcBef>
                <a:spcPct val="20002"/>
              </a:spcBef>
              <a:defRPr/>
            </a:pPr>
            <a:r>
              <a:rPr lang="en-US" sz="9105" dirty="1">
                <a:solidFill>
                  <a:schemeClr val="accent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THANK YOU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2438800" y="4572000"/>
            <a:ext cx="7315601" cy="467360"/>
          </a:xfrm>
          <a:prstGeom prst="rect"/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spcBef>
                <a:spcPct val="20002"/>
              </a:spcBef>
              <a:defRPr/>
            </a:pPr>
            <a:r>
              <a:rPr lang="en-US" sz="3035" dirty="1">
                <a:solidFill>
                  <a:schemeClr val="accent2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感谢聆听</a:t>
            </a:r>
            <a:endParaRPr lang="en-US" sz="1100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03421" y="3671349"/>
            <a:ext cx="718185" cy="106680"/>
          </a:xfrm>
          <a:prstGeom prst="rect"/>
          <a:noFill/>
        </p:spPr>
      </p:sp>
      <p:sp>
        <p:nvSpPr>
          <p:cNvPr id="3" name="AutoShape 3"/>
          <p:cNvSpPr/>
          <p:nvPr/>
        </p:nvSpPr>
        <p:spPr>
          <a:xfrm>
            <a:off x="1303421" y="4038634"/>
            <a:ext cx="743585" cy="106680"/>
          </a:xfrm>
          <a:prstGeom prst="rect"/>
          <a:noFill/>
        </p:spPr>
      </p:sp>
      <p:grpSp>
        <p:nvGrpSpPr>
          <p:cNvPr id="4" name="Group 4"/>
          <p:cNvGrpSpPr/>
          <p:nvPr/>
        </p:nvGrpSpPr>
        <p:grpSpPr>
          <a:xfrm>
            <a:off x="1303421" y="2549736"/>
            <a:ext cx="4145173" cy="823690"/>
            <a:chOff x="1303421" y="2549736"/>
            <a:chExt cx="4145173" cy="823690"/>
          </a:xfrm>
        </p:grpSpPr>
        <p:sp>
          <p:nvSpPr>
            <p:cNvPr id="5" name="TextBox 5"/>
            <p:cNvSpPr txBox="1"/>
            <p:nvPr/>
          </p:nvSpPr>
          <p:spPr>
            <a:xfrm>
              <a:off x="1303421" y="2549736"/>
              <a:ext cx="4145173" cy="823690"/>
            </a:xfrm>
            <a:prstGeom prst="rect"/>
          </p:spPr>
          <p:txBody>
            <a:bodyPr vert="horz" wrap="square" lIns="66008" tIns="33052" rIns="66008" bIns="33052" rtlCol="0" anchor="t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4950" b="1" dirty="1">
                  <a:solidFill>
                    <a:schemeClr val="accent3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01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03421" y="3463324"/>
            <a:ext cx="9764382" cy="701040"/>
          </a:xfrm>
          <a:prstGeom prst="rect"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600" dirty="1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霍乱概述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8881" y="2203706"/>
            <a:ext cx="1313497" cy="2082451"/>
          </a:xfrm>
          <a:custGeom>
            <a:rect l="l" t="t" r="r" b="b"/>
            <a:pathLst>
              <a:path w="81" h="128">
                <a:moveTo>
                  <a:pt x="3" y="103"/>
                </a:moveTo>
                <a:cubicBezTo>
                  <a:pt x="10" y="118"/>
                  <a:pt x="24" y="128"/>
                  <a:pt x="41" y="128"/>
                </a:cubicBezTo>
                <a:cubicBezTo>
                  <a:pt x="57" y="128"/>
                  <a:pt x="70" y="118"/>
                  <a:pt x="78" y="104"/>
                </a:cubicBezTo>
                <a:cubicBezTo>
                  <a:pt x="81" y="98"/>
                  <a:pt x="81" y="95"/>
                  <a:pt x="79" y="89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2"/>
                  <a:pt x="45" y="1"/>
                  <a:pt x="43" y="0"/>
                </a:cubicBezTo>
                <a:cubicBezTo>
                  <a:pt x="41" y="0"/>
                  <a:pt x="38" y="1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25" y="37"/>
                  <a:pt x="14" y="56"/>
                  <a:pt x="2" y="89"/>
                </a:cubicBezTo>
                <a:cubicBezTo>
                  <a:pt x="0" y="95"/>
                  <a:pt x="0" y="98"/>
                  <a:pt x="3" y="103"/>
                </a:cubicBezTo>
                <a:close/>
                <a:moveTo>
                  <a:pt x="10" y="96"/>
                </a:moveTo>
                <a:cubicBezTo>
                  <a:pt x="41" y="20"/>
                  <a:pt x="41" y="20"/>
                  <a:pt x="41" y="20"/>
                </a:cubicBezTo>
                <a:cubicBezTo>
                  <a:pt x="71" y="96"/>
                  <a:pt x="71" y="96"/>
                  <a:pt x="71" y="96"/>
                </a:cubicBezTo>
                <a:lnTo>
                  <a:pt x="10" y="96"/>
                </a:lnTo>
                <a:close/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4058508" y="2203706"/>
            <a:ext cx="1313497" cy="2082451"/>
          </a:xfrm>
          <a:custGeom>
            <a:rect l="l" t="t" r="r" b="b"/>
            <a:pathLst>
              <a:path w="81" h="128">
                <a:moveTo>
                  <a:pt x="3" y="103"/>
                </a:moveTo>
                <a:cubicBezTo>
                  <a:pt x="11" y="118"/>
                  <a:pt x="24" y="128"/>
                  <a:pt x="41" y="128"/>
                </a:cubicBezTo>
                <a:cubicBezTo>
                  <a:pt x="57" y="128"/>
                  <a:pt x="71" y="118"/>
                  <a:pt x="78" y="104"/>
                </a:cubicBezTo>
                <a:cubicBezTo>
                  <a:pt x="81" y="98"/>
                  <a:pt x="81" y="95"/>
                  <a:pt x="79" y="89"/>
                </a:cubicBezTo>
                <a:cubicBezTo>
                  <a:pt x="47" y="4"/>
                  <a:pt x="47" y="4"/>
                  <a:pt x="47" y="4"/>
                </a:cubicBezTo>
                <a:cubicBezTo>
                  <a:pt x="46" y="2"/>
                  <a:pt x="45" y="1"/>
                  <a:pt x="43" y="0"/>
                </a:cubicBezTo>
                <a:cubicBezTo>
                  <a:pt x="41" y="0"/>
                  <a:pt x="38" y="1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26" y="37"/>
                  <a:pt x="14" y="56"/>
                  <a:pt x="2" y="89"/>
                </a:cubicBezTo>
                <a:cubicBezTo>
                  <a:pt x="0" y="95"/>
                  <a:pt x="0" y="98"/>
                  <a:pt x="3" y="103"/>
                </a:cubicBezTo>
                <a:close/>
                <a:moveTo>
                  <a:pt x="10" y="96"/>
                </a:moveTo>
                <a:cubicBezTo>
                  <a:pt x="42" y="20"/>
                  <a:pt x="42" y="20"/>
                  <a:pt x="42" y="20"/>
                </a:cubicBezTo>
                <a:cubicBezTo>
                  <a:pt x="71" y="96"/>
                  <a:pt x="71" y="96"/>
                  <a:pt x="71" y="96"/>
                </a:cubicBezTo>
                <a:lnTo>
                  <a:pt x="10" y="96"/>
                </a:lnTo>
                <a:close/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1547717" y="2211136"/>
            <a:ext cx="3266694" cy="115729"/>
          </a:xfrm>
          <a:custGeom>
            <a:rect l="l" t="t" r="r" b="b"/>
            <a:pathLst>
              <a:path w="201" h="7">
                <a:moveTo>
                  <a:pt x="3" y="0"/>
                </a:moveTo>
                <a:cubicBezTo>
                  <a:pt x="198" y="0"/>
                  <a:pt x="198" y="0"/>
                  <a:pt x="198" y="0"/>
                </a:cubicBezTo>
                <a:cubicBezTo>
                  <a:pt x="200" y="0"/>
                  <a:pt x="201" y="2"/>
                  <a:pt x="201" y="4"/>
                </a:cubicBezTo>
                <a:cubicBezTo>
                  <a:pt x="201" y="4"/>
                  <a:pt x="201" y="4"/>
                  <a:pt x="201" y="4"/>
                </a:cubicBezTo>
                <a:cubicBezTo>
                  <a:pt x="201" y="6"/>
                  <a:pt x="200" y="7"/>
                  <a:pt x="198" y="7"/>
                </a:cubicBez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6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3" y="0"/>
                </a:cubicBezTo>
                <a:close/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2330387" y="2081786"/>
            <a:ext cx="1701355" cy="3225832"/>
          </a:xfrm>
          <a:custGeom>
            <a:rect l="l" t="t" r="r" b="b"/>
            <a:pathLst>
              <a:path w="105" h="198">
                <a:moveTo>
                  <a:pt x="62" y="176"/>
                </a:moveTo>
                <a:cubicBezTo>
                  <a:pt x="79" y="178"/>
                  <a:pt x="94" y="186"/>
                  <a:pt x="105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11" y="186"/>
                  <a:pt x="26" y="178"/>
                  <a:pt x="43" y="176"/>
                </a:cubicBezTo>
                <a:cubicBezTo>
                  <a:pt x="43" y="26"/>
                  <a:pt x="43" y="26"/>
                  <a:pt x="43" y="26"/>
                </a:cubicBezTo>
                <a:cubicBezTo>
                  <a:pt x="40" y="23"/>
                  <a:pt x="38" y="19"/>
                  <a:pt x="38" y="15"/>
                </a:cubicBezTo>
                <a:cubicBezTo>
                  <a:pt x="38" y="7"/>
                  <a:pt x="44" y="0"/>
                  <a:pt x="52" y="0"/>
                </a:cubicBezTo>
                <a:cubicBezTo>
                  <a:pt x="60" y="0"/>
                  <a:pt x="67" y="7"/>
                  <a:pt x="67" y="15"/>
                </a:cubicBezTo>
                <a:cubicBezTo>
                  <a:pt x="67" y="19"/>
                  <a:pt x="65" y="23"/>
                  <a:pt x="62" y="26"/>
                </a:cubicBezTo>
                <a:lnTo>
                  <a:pt x="62" y="17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805582" y="1797228"/>
            <a:ext cx="2709482" cy="106680"/>
          </a:xfrm>
          <a:prstGeom prst="rect"/>
          <a:noFill/>
        </p:spPr>
      </p:sp>
      <p:sp>
        <p:nvSpPr>
          <p:cNvPr id="7" name="AutoShape 7"/>
          <p:cNvSpPr/>
          <p:nvPr/>
        </p:nvSpPr>
        <p:spPr>
          <a:xfrm>
            <a:off x="6805582" y="4037128"/>
            <a:ext cx="2709482" cy="106680"/>
          </a:xfrm>
          <a:prstGeom prst="rect"/>
          <a:noFill/>
        </p:spPr>
      </p:sp>
      <p:sp>
        <p:nvSpPr>
          <p:cNvPr id="8" name="TextBox 8"/>
          <p:cNvSpPr txBox="1"/>
          <p:nvPr/>
        </p:nvSpPr>
        <p:spPr>
          <a:xfrm>
            <a:off x="6458495" y="1389081"/>
            <a:ext cx="5076825" cy="447675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57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定义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58495" y="4046529"/>
            <a:ext cx="5076825" cy="457200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575" b="1" dirty="1">
                <a:solidFill>
                  <a:schemeClr val="accent4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发病机制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1" name="AutoShape 11"/>
            <p:cNvSpPr/>
            <p:nvPr/>
          </p:nvSpPr>
          <p:spPr>
            <a:xfrm>
              <a:off x="454963" y="331168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575049" y="337743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689125" y="339460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799768" y="348430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904945" y="344297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454963" y="448942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455517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457233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466203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462070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566715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573291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575007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583977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579844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684489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691064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692781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701751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697618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094842" y="93878"/>
              <a:ext cx="10001250" cy="914400"/>
            </a:xfrm>
            <a:prstGeom prst="rect"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 dirty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定义与发病机制</a:t>
              </a:r>
            </a:p>
          </p:txBody>
        </p:sp>
      </p:grpSp>
      <p:sp>
        <p:nvSpPr>
          <p:cNvPr id="32" name="AutoShape 32"/>
          <p:cNvSpPr/>
          <p:nvPr/>
        </p:nvSpPr>
        <p:spPr>
          <a:xfrm>
            <a:off x="6830551" y="2047294"/>
            <a:ext cx="2709482" cy="106680"/>
          </a:xfrm>
          <a:prstGeom prst="rect"/>
          <a:noFill/>
        </p:spPr>
      </p:sp>
      <p:sp>
        <p:nvSpPr>
          <p:cNvPr id="33" name="AutoShape 33"/>
          <p:cNvSpPr/>
          <p:nvPr/>
        </p:nvSpPr>
        <p:spPr>
          <a:xfrm>
            <a:off x="6830551" y="4287194"/>
            <a:ext cx="2709482" cy="106680"/>
          </a:xfrm>
          <a:prstGeom prst="rect"/>
          <a:noFill/>
        </p:spPr>
      </p:sp>
      <p:sp>
        <p:nvSpPr>
          <p:cNvPr id="34" name="TextBox 34"/>
          <p:cNvSpPr txBox="1"/>
          <p:nvPr/>
        </p:nvSpPr>
        <p:spPr>
          <a:xfrm>
            <a:off x="6458495" y="1716941"/>
            <a:ext cx="5076825" cy="2028825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霍乱是一种由霍乱弧菌引起的急性肠道传染病，主要通过污染的水源或食物传播。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458495" y="4396703"/>
            <a:ext cx="5076825" cy="1990725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霍乱弧菌进入人体后，在胃肠道内繁殖并产生霍乱毒素，导致肠道黏膜细胞分泌大量水分和电解质，引起严重的腹泻和呕吐，进而导致脱水、电解质紊乱和酸中毒等严重后果。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12696" b="12696"/>
          <a:stretch>
            <a:fillRect/>
          </a:stretch>
        </p:blipFill>
        <p:spPr>
          <a:xfrm>
            <a:off x="4793038" y="1852985"/>
            <a:ext cx="6129450" cy="4573004"/>
          </a:xfrm>
          <a:prstGeom prst="rect"/>
        </p:spPr>
      </p:pic>
      <p:sp>
        <p:nvSpPr>
          <p:cNvPr id="3" name="TextBox 3"/>
          <p:cNvSpPr txBox="1"/>
          <p:nvPr/>
        </p:nvSpPr>
        <p:spPr>
          <a:xfrm>
            <a:off x="539110" y="1852985"/>
            <a:ext cx="4076700" cy="466725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7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传染源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9110" y="3443352"/>
            <a:ext cx="4076700" cy="466725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75" b="1" dirty="1">
                <a:solidFill>
                  <a:schemeClr val="accent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传播途径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9110" y="5135911"/>
            <a:ext cx="4076700" cy="466725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75" b="1" dirty="1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易感人群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9110" y="2187220"/>
            <a:ext cx="4076700" cy="1123950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霍乱患者和带菌者是主要传染源，其中轻症患者和隐性感染者不易被发现，但同样具有传染性。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9110" y="3804338"/>
            <a:ext cx="4076700" cy="1123950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霍乱主要通过污染的水源或食物传播，也可通过日常生活接触和苍蝇等媒介传播。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9110" y="5477922"/>
            <a:ext cx="4076700" cy="1123950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人群普遍易感，但儿童、老年人、孕妇和身体虚弱者更容易感染。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0" name="AutoShape 10"/>
            <p:cNvSpPr/>
            <p:nvPr/>
          </p:nvSpPr>
          <p:spPr>
            <a:xfrm>
              <a:off x="454963" y="331168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575049" y="337743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689125" y="339460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799768" y="348430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904945" y="344297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454963" y="448942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575049" y="455517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689125" y="457233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799768" y="466203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904945" y="462070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454963" y="566715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573291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575007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583977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579844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684489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691064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692781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701751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697618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094842" y="93878"/>
              <a:ext cx="10001250" cy="914400"/>
            </a:xfrm>
            <a:prstGeom prst="rect"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 dirty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流行病学特点</a:t>
              </a:r>
            </a:p>
          </p:txBody>
        </p:sp>
      </p:grp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3829" y="1414808"/>
            <a:ext cx="6734175" cy="885825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en-US" sz="232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临床表现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3829" y="2093647"/>
            <a:ext cx="6734175" cy="1323975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霍乱的潜伏期通常为1-3天，典型表现为突然出现的无痛性腹泻、呕吐、肌肉痉挛和脱水等。严重者可出现休克、肾衰竭甚至死亡。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9593" y="3949139"/>
            <a:ext cx="6524625" cy="885825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en-US" sz="232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分型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9593" y="4645945"/>
            <a:ext cx="6810375" cy="1323975"/>
          </a:xfrm>
          <a:prstGeom prst="rect"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根据病情严重程度和病程长短，霍乱可分为轻型、中型和重型三种类型。其中轻型患者症状较轻，中型患者症状明显，重型患者则病情严重，死亡率较高。</a:t>
            </a:r>
          </a:p>
        </p:txBody>
      </p:sp>
      <p:sp>
        <p:nvSpPr>
          <p:cNvPr id="6" name="AutoShape 6"/>
          <p:cNvSpPr/>
          <p:nvPr/>
        </p:nvSpPr>
        <p:spPr>
          <a:xfrm>
            <a:off x="884406" y="5955116"/>
            <a:ext cx="701468" cy="122998"/>
          </a:xfrm>
          <a:prstGeom prst="rect"/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831494" y="5955116"/>
            <a:ext cx="122998" cy="122998"/>
          </a:xfrm>
          <a:prstGeom prst="ellipse"/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1514246" y="5955116"/>
            <a:ext cx="122998" cy="122998"/>
          </a:xfrm>
          <a:prstGeom prst="ellipse"/>
          <a:solidFill>
            <a:schemeClr val="accent1">
              <a:alpha val="100000"/>
            </a:schemeClr>
          </a:solidFill>
        </p:spPr>
      </p:sp>
      <p:cxnSp>
        <p:nvCxnSpPr>
          <p:cNvPr id="9" name="Connector 9"/>
          <p:cNvCxnSpPr/>
          <p:nvPr/>
        </p:nvCxnSpPr>
        <p:spPr>
          <a:xfrm>
            <a:off x="1585874" y="6029346"/>
            <a:ext cx="6181975" cy="0"/>
          </a:xfrm>
          <a:prstGeom prst="line"/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70000"/>
          </a:blip>
          <a:srcRect l="17188" r="17188"/>
          <a:stretch>
            <a:fillRect/>
          </a:stretch>
        </p:blipFill>
        <p:spPr>
          <a:xfrm>
            <a:off x="7803289" y="1299241"/>
            <a:ext cx="3679824" cy="4906431"/>
          </a:xfrm>
          <a:prstGeom prst="rect"/>
        </p:spPr>
      </p:pic>
      <p:sp>
        <p:nvSpPr>
          <p:cNvPr id="11" name="AutoShape 11"/>
          <p:cNvSpPr/>
          <p:nvPr/>
        </p:nvSpPr>
        <p:spPr>
          <a:xfrm>
            <a:off x="852680" y="3629459"/>
            <a:ext cx="701468" cy="122998"/>
          </a:xfrm>
          <a:prstGeom prst="rect"/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799768" y="3629459"/>
            <a:ext cx="122998" cy="122998"/>
          </a:xfrm>
          <a:prstGeom prst="ellipse"/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1482520" y="3629459"/>
            <a:ext cx="122998" cy="122998"/>
          </a:xfrm>
          <a:prstGeom prst="ellipse"/>
          <a:solidFill>
            <a:schemeClr val="accent1">
              <a:alpha val="100000"/>
            </a:schemeClr>
          </a:solidFill>
        </p:spPr>
      </p:sp>
      <p:cxnSp>
        <p:nvCxnSpPr>
          <p:cNvPr id="14" name="Connector 14"/>
          <p:cNvCxnSpPr/>
          <p:nvPr/>
        </p:nvCxnSpPr>
        <p:spPr>
          <a:xfrm>
            <a:off x="1554148" y="3703689"/>
            <a:ext cx="6181975" cy="0"/>
          </a:xfrm>
          <a:prstGeom prst="line"/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5" name="Group 1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 dirty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临床表现与分型</a:t>
              </a:r>
            </a:p>
          </p:txBody>
        </p:sp>
      </p:grp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03421" y="3671349"/>
            <a:ext cx="718185" cy="106680"/>
          </a:xfrm>
          <a:prstGeom prst="rect"/>
          <a:noFill/>
        </p:spPr>
      </p:sp>
      <p:sp>
        <p:nvSpPr>
          <p:cNvPr id="3" name="AutoShape 3"/>
          <p:cNvSpPr/>
          <p:nvPr/>
        </p:nvSpPr>
        <p:spPr>
          <a:xfrm>
            <a:off x="1303421" y="4038634"/>
            <a:ext cx="743585" cy="106680"/>
          </a:xfrm>
          <a:prstGeom prst="rect"/>
          <a:noFill/>
        </p:spPr>
      </p:sp>
      <p:grpSp>
        <p:nvGrpSpPr>
          <p:cNvPr id="4" name="Group 4"/>
          <p:cNvGrpSpPr/>
          <p:nvPr/>
        </p:nvGrpSpPr>
        <p:grpSpPr>
          <a:xfrm>
            <a:off x="1303421" y="2549736"/>
            <a:ext cx="4145173" cy="823690"/>
            <a:chOff x="1303421" y="2549736"/>
            <a:chExt cx="4145173" cy="823690"/>
          </a:xfrm>
        </p:grpSpPr>
        <p:sp>
          <p:nvSpPr>
            <p:cNvPr id="5" name="TextBox 5"/>
            <p:cNvSpPr txBox="1"/>
            <p:nvPr/>
          </p:nvSpPr>
          <p:spPr>
            <a:xfrm>
              <a:off x="1303421" y="2549736"/>
              <a:ext cx="4145173" cy="823690"/>
            </a:xfrm>
            <a:prstGeom prst="rect"/>
          </p:spPr>
          <p:txBody>
            <a:bodyPr vert="horz" wrap="square" lIns="66008" tIns="33052" rIns="66008" bIns="33052" rtlCol="0" anchor="t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4950" b="1" dirty="1">
                  <a:solidFill>
                    <a:schemeClr val="accent3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02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03421" y="3463324"/>
            <a:ext cx="9764382" cy="701040"/>
          </a:xfrm>
          <a:prstGeom prst="rect"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600" dirty="1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霍乱诊断与鉴别诊断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17731" y="2063687"/>
            <a:ext cx="1240346" cy="962406"/>
            <a:chOff x="2417731" y="2063687"/>
            <a:chExt cx="1240346" cy="962406"/>
          </a:xfrm>
        </p:grpSpPr>
        <p:sp>
          <p:nvSpPr>
            <p:cNvPr id="3" name="Freeform 3"/>
            <p:cNvSpPr/>
            <p:nvPr/>
          </p:nvSpPr>
          <p:spPr>
            <a:xfrm>
              <a:off x="2995231" y="2619756"/>
              <a:ext cx="399288" cy="154495"/>
            </a:xfrm>
            <a:custGeom>
              <a:rect l="l" t="t" r="r" b="b"/>
              <a:pathLst>
                <a:path w="21216" h="20708">
                  <a:moveTo>
                    <a:pt x="1330" y="19753"/>
                  </a:moveTo>
                  <a:cubicBezTo>
                    <a:pt x="2564" y="21600"/>
                    <a:pt x="4162" y="20692"/>
                    <a:pt x="4961" y="17693"/>
                  </a:cubicBezTo>
                  <a:lnTo>
                    <a:pt x="5011" y="17511"/>
                  </a:lnTo>
                  <a:lnTo>
                    <a:pt x="21216" y="4080"/>
                  </a:lnTo>
                  <a:lnTo>
                    <a:pt x="20841" y="0"/>
                  </a:lnTo>
                  <a:lnTo>
                    <a:pt x="4098" y="7952"/>
                  </a:lnTo>
                  <a:cubicBezTo>
                    <a:pt x="2812" y="6028"/>
                    <a:pt x="1144" y="7103"/>
                    <a:pt x="382" y="10348"/>
                  </a:cubicBezTo>
                  <a:cubicBezTo>
                    <a:pt x="-384" y="13604"/>
                    <a:pt x="39" y="17822"/>
                    <a:pt x="1330" y="19753"/>
                  </a:cubicBezTo>
                  <a:cubicBezTo>
                    <a:pt x="1330" y="19753"/>
                    <a:pt x="1330" y="19753"/>
                    <a:pt x="1330" y="19753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417731" y="2063687"/>
              <a:ext cx="1240346" cy="962406"/>
            </a:xfrm>
            <a:custGeom>
              <a:rect l="l" t="t" r="r" b="b"/>
              <a:pathLst>
                <a:path w="21600" h="21600">
                  <a:moveTo>
                    <a:pt x="10801" y="0"/>
                  </a:moveTo>
                  <a:cubicBezTo>
                    <a:pt x="4845" y="0"/>
                    <a:pt x="0" y="6244"/>
                    <a:pt x="0" y="13917"/>
                  </a:cubicBezTo>
                  <a:cubicBezTo>
                    <a:pt x="0" y="16592"/>
                    <a:pt x="592" y="19193"/>
                    <a:pt x="1714" y="21439"/>
                  </a:cubicBezTo>
                  <a:lnTo>
                    <a:pt x="1794" y="21600"/>
                  </a:lnTo>
                  <a:lnTo>
                    <a:pt x="3127" y="21600"/>
                  </a:lnTo>
                  <a:lnTo>
                    <a:pt x="4906" y="19306"/>
                  </a:lnTo>
                  <a:lnTo>
                    <a:pt x="4061" y="18215"/>
                  </a:lnTo>
                  <a:lnTo>
                    <a:pt x="2388" y="20369"/>
                  </a:lnTo>
                  <a:lnTo>
                    <a:pt x="2326" y="20233"/>
                  </a:lnTo>
                  <a:cubicBezTo>
                    <a:pt x="1460" y="18314"/>
                    <a:pt x="1004" y="16131"/>
                    <a:pt x="1004" y="13917"/>
                  </a:cubicBezTo>
                  <a:cubicBezTo>
                    <a:pt x="1004" y="13853"/>
                    <a:pt x="1005" y="13791"/>
                    <a:pt x="1009" y="13726"/>
                  </a:cubicBezTo>
                  <a:lnTo>
                    <a:pt x="1018" y="13477"/>
                  </a:lnTo>
                  <a:lnTo>
                    <a:pt x="3260" y="13477"/>
                  </a:lnTo>
                  <a:lnTo>
                    <a:pt x="3260" y="11934"/>
                  </a:lnTo>
                  <a:lnTo>
                    <a:pt x="1134" y="11932"/>
                  </a:lnTo>
                  <a:lnTo>
                    <a:pt x="1152" y="11789"/>
                  </a:lnTo>
                  <a:cubicBezTo>
                    <a:pt x="1424" y="9725"/>
                    <a:pt x="2099" y="7766"/>
                    <a:pt x="3102" y="6124"/>
                  </a:cubicBezTo>
                  <a:lnTo>
                    <a:pt x="3168" y="6015"/>
                  </a:lnTo>
                  <a:lnTo>
                    <a:pt x="4705" y="8001"/>
                  </a:lnTo>
                  <a:lnTo>
                    <a:pt x="5553" y="6910"/>
                  </a:lnTo>
                  <a:lnTo>
                    <a:pt x="3975" y="4872"/>
                  </a:lnTo>
                  <a:lnTo>
                    <a:pt x="4043" y="4787"/>
                  </a:lnTo>
                  <a:cubicBezTo>
                    <a:pt x="5749" y="2693"/>
                    <a:pt x="7985" y="1462"/>
                    <a:pt x="10343" y="1321"/>
                  </a:cubicBezTo>
                  <a:lnTo>
                    <a:pt x="10440" y="1314"/>
                  </a:lnTo>
                  <a:lnTo>
                    <a:pt x="10440" y="4558"/>
                  </a:lnTo>
                  <a:lnTo>
                    <a:pt x="11636" y="4558"/>
                  </a:lnTo>
                  <a:lnTo>
                    <a:pt x="11638" y="1339"/>
                  </a:lnTo>
                  <a:lnTo>
                    <a:pt x="11740" y="1353"/>
                  </a:lnTo>
                  <a:cubicBezTo>
                    <a:pt x="13868" y="1614"/>
                    <a:pt x="15830" y="2746"/>
                    <a:pt x="17421" y="4630"/>
                  </a:cubicBezTo>
                  <a:lnTo>
                    <a:pt x="17492" y="4715"/>
                  </a:lnTo>
                  <a:lnTo>
                    <a:pt x="15950" y="6705"/>
                  </a:lnTo>
                  <a:lnTo>
                    <a:pt x="16799" y="7793"/>
                  </a:lnTo>
                  <a:lnTo>
                    <a:pt x="18323" y="5832"/>
                  </a:lnTo>
                  <a:lnTo>
                    <a:pt x="18388" y="5935"/>
                  </a:lnTo>
                  <a:cubicBezTo>
                    <a:pt x="19451" y="7613"/>
                    <a:pt x="20163" y="9638"/>
                    <a:pt x="20448" y="11789"/>
                  </a:cubicBezTo>
                  <a:lnTo>
                    <a:pt x="20466" y="11932"/>
                  </a:lnTo>
                  <a:lnTo>
                    <a:pt x="18419" y="11932"/>
                  </a:lnTo>
                  <a:lnTo>
                    <a:pt x="18419" y="13475"/>
                  </a:lnTo>
                  <a:lnTo>
                    <a:pt x="20582" y="13477"/>
                  </a:lnTo>
                  <a:lnTo>
                    <a:pt x="20589" y="13710"/>
                  </a:lnTo>
                  <a:cubicBezTo>
                    <a:pt x="20595" y="13791"/>
                    <a:pt x="20596" y="13853"/>
                    <a:pt x="20596" y="13917"/>
                  </a:cubicBezTo>
                  <a:cubicBezTo>
                    <a:pt x="20596" y="16138"/>
                    <a:pt x="20135" y="18333"/>
                    <a:pt x="19260" y="20260"/>
                  </a:cubicBezTo>
                  <a:lnTo>
                    <a:pt x="19203" y="20385"/>
                  </a:lnTo>
                  <a:lnTo>
                    <a:pt x="17426" y="18388"/>
                  </a:lnTo>
                  <a:lnTo>
                    <a:pt x="16641" y="19550"/>
                  </a:lnTo>
                  <a:lnTo>
                    <a:pt x="18460" y="21600"/>
                  </a:lnTo>
                  <a:lnTo>
                    <a:pt x="19804" y="21600"/>
                  </a:lnTo>
                  <a:lnTo>
                    <a:pt x="19886" y="21439"/>
                  </a:lnTo>
                  <a:cubicBezTo>
                    <a:pt x="21008" y="19197"/>
                    <a:pt x="21600" y="16594"/>
                    <a:pt x="21600" y="13917"/>
                  </a:cubicBezTo>
                  <a:cubicBezTo>
                    <a:pt x="21600" y="6244"/>
                    <a:pt x="16755" y="0"/>
                    <a:pt x="10801" y="0"/>
                  </a:cubicBezTo>
                  <a:cubicBezTo>
                    <a:pt x="10801" y="0"/>
                    <a:pt x="10801" y="0"/>
                    <a:pt x="10801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591991" y="2965418"/>
            <a:ext cx="906780" cy="396240"/>
            <a:chOff x="2591991" y="2965418"/>
            <a:chExt cx="906780" cy="396240"/>
          </a:xfrm>
        </p:grpSpPr>
        <p:sp>
          <p:nvSpPr>
            <p:cNvPr id="6" name="TextBox 6"/>
            <p:cNvSpPr txBox="1"/>
            <p:nvPr/>
          </p:nvSpPr>
          <p:spPr>
            <a:xfrm>
              <a:off x="2591991" y="2965418"/>
              <a:ext cx="906780" cy="396240"/>
            </a:xfrm>
            <a:prstGeom prst="rect"/>
          </p:spPr>
          <p:txBody>
            <a:bodyPr vert="horz" wrap="square" lIns="91440" tIns="45720" rIns="91440" bIns="45720" rtlCol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1" dirty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80%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595360" y="2063687"/>
            <a:ext cx="1240346" cy="962406"/>
            <a:chOff x="8595360" y="2063687"/>
            <a:chExt cx="1240346" cy="962406"/>
          </a:xfrm>
        </p:grpSpPr>
        <p:sp>
          <p:nvSpPr>
            <p:cNvPr id="8" name="Freeform 8"/>
            <p:cNvSpPr/>
            <p:nvPr/>
          </p:nvSpPr>
          <p:spPr>
            <a:xfrm>
              <a:off x="9172766" y="2619756"/>
              <a:ext cx="399288" cy="154495"/>
            </a:xfrm>
            <a:custGeom>
              <a:rect l="l" t="t" r="r" b="b"/>
              <a:pathLst>
                <a:path w="21216" h="20708">
                  <a:moveTo>
                    <a:pt x="1330" y="19753"/>
                  </a:moveTo>
                  <a:cubicBezTo>
                    <a:pt x="2564" y="21600"/>
                    <a:pt x="4162" y="20692"/>
                    <a:pt x="4961" y="17693"/>
                  </a:cubicBezTo>
                  <a:lnTo>
                    <a:pt x="5011" y="17511"/>
                  </a:lnTo>
                  <a:lnTo>
                    <a:pt x="21216" y="4080"/>
                  </a:lnTo>
                  <a:lnTo>
                    <a:pt x="20841" y="0"/>
                  </a:lnTo>
                  <a:lnTo>
                    <a:pt x="4098" y="7952"/>
                  </a:lnTo>
                  <a:cubicBezTo>
                    <a:pt x="2812" y="6028"/>
                    <a:pt x="1144" y="7103"/>
                    <a:pt x="382" y="10348"/>
                  </a:cubicBezTo>
                  <a:cubicBezTo>
                    <a:pt x="-384" y="13604"/>
                    <a:pt x="39" y="17822"/>
                    <a:pt x="1330" y="19753"/>
                  </a:cubicBezTo>
                  <a:cubicBezTo>
                    <a:pt x="1330" y="19753"/>
                    <a:pt x="1330" y="19753"/>
                    <a:pt x="1330" y="19753"/>
                  </a:cubicBez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8595360" y="2063687"/>
              <a:ext cx="1240346" cy="962406"/>
            </a:xfrm>
            <a:custGeom>
              <a:rect l="l" t="t" r="r" b="b"/>
              <a:pathLst>
                <a:path w="21600" h="21600">
                  <a:moveTo>
                    <a:pt x="10801" y="0"/>
                  </a:moveTo>
                  <a:cubicBezTo>
                    <a:pt x="4845" y="0"/>
                    <a:pt x="0" y="6244"/>
                    <a:pt x="0" y="13917"/>
                  </a:cubicBezTo>
                  <a:cubicBezTo>
                    <a:pt x="0" y="16592"/>
                    <a:pt x="592" y="19193"/>
                    <a:pt x="1714" y="21439"/>
                  </a:cubicBezTo>
                  <a:lnTo>
                    <a:pt x="1794" y="21600"/>
                  </a:lnTo>
                  <a:lnTo>
                    <a:pt x="3127" y="21600"/>
                  </a:lnTo>
                  <a:lnTo>
                    <a:pt x="4906" y="19306"/>
                  </a:lnTo>
                  <a:lnTo>
                    <a:pt x="4061" y="18215"/>
                  </a:lnTo>
                  <a:lnTo>
                    <a:pt x="2388" y="20369"/>
                  </a:lnTo>
                  <a:lnTo>
                    <a:pt x="2326" y="20233"/>
                  </a:lnTo>
                  <a:cubicBezTo>
                    <a:pt x="1460" y="18314"/>
                    <a:pt x="1004" y="16131"/>
                    <a:pt x="1004" y="13917"/>
                  </a:cubicBezTo>
                  <a:cubicBezTo>
                    <a:pt x="1004" y="13853"/>
                    <a:pt x="1005" y="13791"/>
                    <a:pt x="1009" y="13726"/>
                  </a:cubicBezTo>
                  <a:lnTo>
                    <a:pt x="1018" y="13477"/>
                  </a:lnTo>
                  <a:lnTo>
                    <a:pt x="3260" y="13477"/>
                  </a:lnTo>
                  <a:lnTo>
                    <a:pt x="3260" y="11934"/>
                  </a:lnTo>
                  <a:lnTo>
                    <a:pt x="1134" y="11932"/>
                  </a:lnTo>
                  <a:lnTo>
                    <a:pt x="1152" y="11789"/>
                  </a:lnTo>
                  <a:cubicBezTo>
                    <a:pt x="1424" y="9725"/>
                    <a:pt x="2099" y="7766"/>
                    <a:pt x="3102" y="6124"/>
                  </a:cubicBezTo>
                  <a:lnTo>
                    <a:pt x="3168" y="6015"/>
                  </a:lnTo>
                  <a:lnTo>
                    <a:pt x="4705" y="8001"/>
                  </a:lnTo>
                  <a:lnTo>
                    <a:pt x="5553" y="6910"/>
                  </a:lnTo>
                  <a:lnTo>
                    <a:pt x="3975" y="4872"/>
                  </a:lnTo>
                  <a:lnTo>
                    <a:pt x="4043" y="4787"/>
                  </a:lnTo>
                  <a:cubicBezTo>
                    <a:pt x="5749" y="2693"/>
                    <a:pt x="7985" y="1462"/>
                    <a:pt x="10343" y="1321"/>
                  </a:cubicBezTo>
                  <a:lnTo>
                    <a:pt x="10440" y="1314"/>
                  </a:lnTo>
                  <a:lnTo>
                    <a:pt x="10440" y="4558"/>
                  </a:lnTo>
                  <a:lnTo>
                    <a:pt x="11636" y="4558"/>
                  </a:lnTo>
                  <a:lnTo>
                    <a:pt x="11638" y="1339"/>
                  </a:lnTo>
                  <a:lnTo>
                    <a:pt x="11740" y="1353"/>
                  </a:lnTo>
                  <a:cubicBezTo>
                    <a:pt x="13868" y="1614"/>
                    <a:pt x="15830" y="2746"/>
                    <a:pt x="17421" y="4630"/>
                  </a:cubicBezTo>
                  <a:lnTo>
                    <a:pt x="17492" y="4715"/>
                  </a:lnTo>
                  <a:lnTo>
                    <a:pt x="15950" y="6705"/>
                  </a:lnTo>
                  <a:lnTo>
                    <a:pt x="16799" y="7793"/>
                  </a:lnTo>
                  <a:lnTo>
                    <a:pt x="18323" y="5832"/>
                  </a:lnTo>
                  <a:lnTo>
                    <a:pt x="18388" y="5935"/>
                  </a:lnTo>
                  <a:cubicBezTo>
                    <a:pt x="19451" y="7613"/>
                    <a:pt x="20163" y="9638"/>
                    <a:pt x="20448" y="11789"/>
                  </a:cubicBezTo>
                  <a:lnTo>
                    <a:pt x="20466" y="11932"/>
                  </a:lnTo>
                  <a:lnTo>
                    <a:pt x="18419" y="11932"/>
                  </a:lnTo>
                  <a:lnTo>
                    <a:pt x="18419" y="13475"/>
                  </a:lnTo>
                  <a:lnTo>
                    <a:pt x="20582" y="13477"/>
                  </a:lnTo>
                  <a:lnTo>
                    <a:pt x="20589" y="13710"/>
                  </a:lnTo>
                  <a:cubicBezTo>
                    <a:pt x="20595" y="13791"/>
                    <a:pt x="20596" y="13853"/>
                    <a:pt x="20596" y="13917"/>
                  </a:cubicBezTo>
                  <a:cubicBezTo>
                    <a:pt x="20596" y="16138"/>
                    <a:pt x="20135" y="18333"/>
                    <a:pt x="19260" y="20260"/>
                  </a:cubicBezTo>
                  <a:lnTo>
                    <a:pt x="19203" y="20385"/>
                  </a:lnTo>
                  <a:lnTo>
                    <a:pt x="17426" y="18388"/>
                  </a:lnTo>
                  <a:lnTo>
                    <a:pt x="16641" y="19550"/>
                  </a:lnTo>
                  <a:lnTo>
                    <a:pt x="18460" y="21600"/>
                  </a:lnTo>
                  <a:lnTo>
                    <a:pt x="19804" y="21600"/>
                  </a:lnTo>
                  <a:lnTo>
                    <a:pt x="19886" y="21439"/>
                  </a:lnTo>
                  <a:cubicBezTo>
                    <a:pt x="21008" y="19197"/>
                    <a:pt x="21600" y="16594"/>
                    <a:pt x="21600" y="13917"/>
                  </a:cubicBezTo>
                  <a:cubicBezTo>
                    <a:pt x="21600" y="6244"/>
                    <a:pt x="16755" y="0"/>
                    <a:pt x="10801" y="0"/>
                  </a:cubicBezTo>
                  <a:cubicBezTo>
                    <a:pt x="10801" y="0"/>
                    <a:pt x="10801" y="0"/>
                    <a:pt x="10801" y="0"/>
                  </a:cubicBez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8769620" y="2965418"/>
            <a:ext cx="906780" cy="396240"/>
            <a:chOff x="8769620" y="2965418"/>
            <a:chExt cx="906780" cy="396240"/>
          </a:xfrm>
        </p:grpSpPr>
        <p:sp>
          <p:nvSpPr>
            <p:cNvPr id="11" name="TextBox 11"/>
            <p:cNvSpPr txBox="1"/>
            <p:nvPr/>
          </p:nvSpPr>
          <p:spPr>
            <a:xfrm>
              <a:off x="8769620" y="2965418"/>
              <a:ext cx="906780" cy="396240"/>
            </a:xfrm>
            <a:prstGeom prst="rect"/>
          </p:spPr>
          <p:txBody>
            <a:bodyPr vert="horz" wrap="square" lIns="91440" tIns="45720" rIns="91440" bIns="45720" rtlCol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1" dirty="1">
                  <a:solidFill>
                    <a:schemeClr val="accent3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80%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258181" y="1559433"/>
            <a:ext cx="1600105" cy="1242060"/>
            <a:chOff x="5258181" y="1559433"/>
            <a:chExt cx="1600105" cy="1242060"/>
          </a:xfrm>
        </p:grpSpPr>
        <p:sp>
          <p:nvSpPr>
            <p:cNvPr id="13" name="Freeform 13"/>
            <p:cNvSpPr/>
            <p:nvPr/>
          </p:nvSpPr>
          <p:spPr>
            <a:xfrm rot="3243678">
              <a:off x="6003131" y="2277046"/>
              <a:ext cx="515112" cy="199454"/>
            </a:xfrm>
            <a:custGeom>
              <a:rect l="l" t="t" r="r" b="b"/>
              <a:pathLst>
                <a:path w="21216" h="20708">
                  <a:moveTo>
                    <a:pt x="1330" y="19753"/>
                  </a:moveTo>
                  <a:cubicBezTo>
                    <a:pt x="2564" y="21600"/>
                    <a:pt x="4162" y="20692"/>
                    <a:pt x="4961" y="17693"/>
                  </a:cubicBezTo>
                  <a:lnTo>
                    <a:pt x="5011" y="17511"/>
                  </a:lnTo>
                  <a:lnTo>
                    <a:pt x="21216" y="4080"/>
                  </a:lnTo>
                  <a:lnTo>
                    <a:pt x="20841" y="0"/>
                  </a:lnTo>
                  <a:lnTo>
                    <a:pt x="4098" y="7952"/>
                  </a:lnTo>
                  <a:cubicBezTo>
                    <a:pt x="2812" y="6028"/>
                    <a:pt x="1144" y="7103"/>
                    <a:pt x="382" y="10348"/>
                  </a:cubicBezTo>
                  <a:cubicBezTo>
                    <a:pt x="-384" y="13604"/>
                    <a:pt x="39" y="17822"/>
                    <a:pt x="1330" y="19753"/>
                  </a:cubicBezTo>
                  <a:cubicBezTo>
                    <a:pt x="1330" y="19753"/>
                    <a:pt x="1330" y="19753"/>
                    <a:pt x="1330" y="19753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5258181" y="1559433"/>
              <a:ext cx="1600105" cy="1242060"/>
            </a:xfrm>
            <a:custGeom>
              <a:rect l="l" t="t" r="r" b="b"/>
              <a:pathLst>
                <a:path w="21600" h="21600">
                  <a:moveTo>
                    <a:pt x="10801" y="0"/>
                  </a:moveTo>
                  <a:cubicBezTo>
                    <a:pt x="4845" y="0"/>
                    <a:pt x="0" y="6244"/>
                    <a:pt x="0" y="13917"/>
                  </a:cubicBezTo>
                  <a:cubicBezTo>
                    <a:pt x="0" y="16592"/>
                    <a:pt x="592" y="19193"/>
                    <a:pt x="1714" y="21439"/>
                  </a:cubicBezTo>
                  <a:lnTo>
                    <a:pt x="1794" y="21600"/>
                  </a:lnTo>
                  <a:lnTo>
                    <a:pt x="3127" y="21600"/>
                  </a:lnTo>
                  <a:lnTo>
                    <a:pt x="4906" y="19306"/>
                  </a:lnTo>
                  <a:lnTo>
                    <a:pt x="4061" y="18215"/>
                  </a:lnTo>
                  <a:lnTo>
                    <a:pt x="2388" y="20369"/>
                  </a:lnTo>
                  <a:lnTo>
                    <a:pt x="2326" y="20233"/>
                  </a:lnTo>
                  <a:cubicBezTo>
                    <a:pt x="1460" y="18314"/>
                    <a:pt x="1004" y="16131"/>
                    <a:pt x="1004" y="13917"/>
                  </a:cubicBezTo>
                  <a:cubicBezTo>
                    <a:pt x="1004" y="13853"/>
                    <a:pt x="1005" y="13791"/>
                    <a:pt x="1009" y="13726"/>
                  </a:cubicBezTo>
                  <a:lnTo>
                    <a:pt x="1018" y="13477"/>
                  </a:lnTo>
                  <a:lnTo>
                    <a:pt x="3260" y="13477"/>
                  </a:lnTo>
                  <a:lnTo>
                    <a:pt x="3260" y="11934"/>
                  </a:lnTo>
                  <a:lnTo>
                    <a:pt x="1134" y="11932"/>
                  </a:lnTo>
                  <a:lnTo>
                    <a:pt x="1152" y="11789"/>
                  </a:lnTo>
                  <a:cubicBezTo>
                    <a:pt x="1424" y="9725"/>
                    <a:pt x="2099" y="7766"/>
                    <a:pt x="3102" y="6124"/>
                  </a:cubicBezTo>
                  <a:lnTo>
                    <a:pt x="3168" y="6015"/>
                  </a:lnTo>
                  <a:lnTo>
                    <a:pt x="4705" y="8001"/>
                  </a:lnTo>
                  <a:lnTo>
                    <a:pt x="5553" y="6910"/>
                  </a:lnTo>
                  <a:lnTo>
                    <a:pt x="3975" y="4872"/>
                  </a:lnTo>
                  <a:lnTo>
                    <a:pt x="4043" y="4787"/>
                  </a:lnTo>
                  <a:cubicBezTo>
                    <a:pt x="5749" y="2693"/>
                    <a:pt x="7985" y="1462"/>
                    <a:pt x="10343" y="1321"/>
                  </a:cubicBezTo>
                  <a:lnTo>
                    <a:pt x="10440" y="1314"/>
                  </a:lnTo>
                  <a:lnTo>
                    <a:pt x="10440" y="4558"/>
                  </a:lnTo>
                  <a:lnTo>
                    <a:pt x="11636" y="4558"/>
                  </a:lnTo>
                  <a:lnTo>
                    <a:pt x="11638" y="1339"/>
                  </a:lnTo>
                  <a:lnTo>
                    <a:pt x="11740" y="1353"/>
                  </a:lnTo>
                  <a:cubicBezTo>
                    <a:pt x="13868" y="1614"/>
                    <a:pt x="15830" y="2746"/>
                    <a:pt x="17421" y="4630"/>
                  </a:cubicBezTo>
                  <a:lnTo>
                    <a:pt x="17492" y="4715"/>
                  </a:lnTo>
                  <a:lnTo>
                    <a:pt x="15950" y="6705"/>
                  </a:lnTo>
                  <a:lnTo>
                    <a:pt x="16799" y="7793"/>
                  </a:lnTo>
                  <a:lnTo>
                    <a:pt x="18323" y="5832"/>
                  </a:lnTo>
                  <a:lnTo>
                    <a:pt x="18388" y="5935"/>
                  </a:lnTo>
                  <a:cubicBezTo>
                    <a:pt x="19451" y="7613"/>
                    <a:pt x="20163" y="9638"/>
                    <a:pt x="20448" y="11789"/>
                  </a:cubicBezTo>
                  <a:lnTo>
                    <a:pt x="20466" y="11932"/>
                  </a:lnTo>
                  <a:lnTo>
                    <a:pt x="18419" y="11932"/>
                  </a:lnTo>
                  <a:lnTo>
                    <a:pt x="18419" y="13475"/>
                  </a:lnTo>
                  <a:lnTo>
                    <a:pt x="20582" y="13477"/>
                  </a:lnTo>
                  <a:lnTo>
                    <a:pt x="20589" y="13710"/>
                  </a:lnTo>
                  <a:cubicBezTo>
                    <a:pt x="20595" y="13791"/>
                    <a:pt x="20596" y="13853"/>
                    <a:pt x="20596" y="13917"/>
                  </a:cubicBezTo>
                  <a:cubicBezTo>
                    <a:pt x="20596" y="16138"/>
                    <a:pt x="20135" y="18333"/>
                    <a:pt x="19260" y="20260"/>
                  </a:cubicBezTo>
                  <a:lnTo>
                    <a:pt x="19203" y="20385"/>
                  </a:lnTo>
                  <a:lnTo>
                    <a:pt x="17426" y="18388"/>
                  </a:lnTo>
                  <a:lnTo>
                    <a:pt x="16641" y="19550"/>
                  </a:lnTo>
                  <a:lnTo>
                    <a:pt x="18460" y="21600"/>
                  </a:lnTo>
                  <a:lnTo>
                    <a:pt x="19804" y="21600"/>
                  </a:lnTo>
                  <a:lnTo>
                    <a:pt x="19886" y="21439"/>
                  </a:lnTo>
                  <a:cubicBezTo>
                    <a:pt x="21008" y="19197"/>
                    <a:pt x="21600" y="16594"/>
                    <a:pt x="21600" y="13917"/>
                  </a:cubicBezTo>
                  <a:cubicBezTo>
                    <a:pt x="21600" y="6244"/>
                    <a:pt x="16755" y="0"/>
                    <a:pt x="10801" y="0"/>
                  </a:cubicBezTo>
                  <a:cubicBezTo>
                    <a:pt x="10801" y="0"/>
                    <a:pt x="10801" y="0"/>
                    <a:pt x="10801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5481304" y="2723007"/>
            <a:ext cx="1173480" cy="396240"/>
            <a:chOff x="5481304" y="2723007"/>
            <a:chExt cx="1173480" cy="396240"/>
          </a:xfrm>
        </p:grpSpPr>
        <p:sp>
          <p:nvSpPr>
            <p:cNvPr id="16" name="TextBox 16"/>
            <p:cNvSpPr txBox="1"/>
            <p:nvPr/>
          </p:nvSpPr>
          <p:spPr>
            <a:xfrm>
              <a:off x="5481304" y="2723007"/>
              <a:ext cx="1173480" cy="396240"/>
            </a:xfrm>
            <a:prstGeom prst="rect"/>
          </p:spPr>
          <p:txBody>
            <a:bodyPr vert="horz" wrap="square" lIns="91440" tIns="45720" rIns="91440" bIns="45720" rtlCol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1" dirty="1">
                  <a:solidFill>
                    <a:schemeClr val="accent2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100%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8" name="AutoShape 18"/>
            <p:cNvSpPr/>
            <p:nvPr/>
          </p:nvSpPr>
          <p:spPr>
            <a:xfrm>
              <a:off x="454963" y="331168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337743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339460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348430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344297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4963" y="448942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455517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457233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466203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462070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454963" y="566715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575049" y="573291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689125" y="575007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799768" y="583977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904945" y="579844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454963" y="684489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575049" y="691064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689125" y="692781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799768" y="701751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904945" y="697618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1094842" y="93878"/>
              <a:ext cx="10001250" cy="914400"/>
            </a:xfrm>
            <a:prstGeom prst="rect"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 dirty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诊断依据及标准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482995" y="3429572"/>
            <a:ext cx="2944273" cy="1699450"/>
            <a:chOff x="1482995" y="3429572"/>
            <a:chExt cx="2944273" cy="1699450"/>
          </a:xfrm>
        </p:grpSpPr>
        <p:sp>
          <p:nvSpPr>
            <p:cNvPr id="40" name="AutoShape 40"/>
            <p:cNvSpPr/>
            <p:nvPr/>
          </p:nvSpPr>
          <p:spPr>
            <a:xfrm>
              <a:off x="1482995" y="3429572"/>
              <a:ext cx="2944273" cy="1699450"/>
            </a:xfrm>
            <a:prstGeom prst="roundRect">
              <a:avLst>
                <a:gd name="adj" fmla="val 19953"/>
              </a:avLst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4595860" y="3248978"/>
            <a:ext cx="2944273" cy="1880045"/>
            <a:chOff x="4595860" y="3248978"/>
            <a:chExt cx="2944273" cy="1880045"/>
          </a:xfrm>
        </p:grpSpPr>
        <p:sp>
          <p:nvSpPr>
            <p:cNvPr id="42" name="AutoShape 42"/>
            <p:cNvSpPr/>
            <p:nvPr/>
          </p:nvSpPr>
          <p:spPr>
            <a:xfrm>
              <a:off x="4595860" y="3248978"/>
              <a:ext cx="2944273" cy="1880045"/>
            </a:xfrm>
            <a:prstGeom prst="roundRect">
              <a:avLst>
                <a:gd name="adj" fmla="val 19953"/>
              </a:avLst>
            </a:prstGeom>
            <a:solidFill>
              <a:schemeClr val="accent2">
                <a:alpha val="100000"/>
              </a:schemeClr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7710249" y="3429572"/>
            <a:ext cx="2942844" cy="1699450"/>
            <a:chOff x="7710249" y="3429572"/>
            <a:chExt cx="2942844" cy="1699450"/>
          </a:xfrm>
        </p:grpSpPr>
        <p:sp>
          <p:nvSpPr>
            <p:cNvPr id="44" name="AutoShape 44"/>
            <p:cNvSpPr/>
            <p:nvPr/>
          </p:nvSpPr>
          <p:spPr>
            <a:xfrm>
              <a:off x="7710249" y="3429572"/>
              <a:ext cx="2942844" cy="1699450"/>
            </a:xfrm>
            <a:prstGeom prst="roundRect">
              <a:avLst>
                <a:gd name="adj" fmla="val 19953"/>
              </a:avLst>
            </a:prstGeom>
            <a:solidFill>
              <a:schemeClr val="accent3">
                <a:alpha val="100000"/>
              </a:schemeClr>
            </a:solidFill>
          </p:spPr>
        </p:sp>
      </p:grpSp>
      <p:sp>
        <p:nvSpPr>
          <p:cNvPr id="45" name="TextBox 45"/>
          <p:cNvSpPr txBox="1"/>
          <p:nvPr/>
        </p:nvSpPr>
        <p:spPr>
          <a:xfrm>
            <a:off x="1645039" y="3909822"/>
            <a:ext cx="2619375" cy="1219200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350" dirty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在霍乱流行区域或季节内，有与霍乱患者接触史或饮用了可能被污染的水源。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757904" y="3802476"/>
            <a:ext cx="2619375" cy="1219200"/>
          </a:xfrm>
          <a:prstGeom prst="rect"/>
        </p:spPr>
        <p:txBody>
          <a:bodyPr vert="horz" wrap="square" lIns="95250" tIns="95250" rIns="47625" bIns="95250" rtlCol="0" anchor="ctr" anchorCtr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350" dirty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剧烈腹泻、呕吐、脱水等典型症状。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828464" y="3909822"/>
            <a:ext cx="2662490" cy="1219200"/>
          </a:xfrm>
          <a:prstGeom prst="rect"/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350" dirty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粪便、呕吐物或肛拭子等标本中分离到霍乱弧菌。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645039" y="3537011"/>
            <a:ext cx="2619375" cy="447675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 dirty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流行病学史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757600" y="3350143"/>
            <a:ext cx="2619375" cy="447675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 dirty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临床表现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871579" y="3537011"/>
            <a:ext cx="2619375" cy="447675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 dirty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实验室检测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 name="">
    <p:bg>
      <p:bgPr>
        <a:blipFill dpi="0" rotWithShape="1">
          <a:blip r:embed="rId2">
            <a:alphaModFix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76988" y="1678781"/>
            <a:ext cx="1617059" cy="1618488"/>
            <a:chOff x="6376988" y="1678781"/>
            <a:chExt cx="1617059" cy="1618488"/>
          </a:xfrm>
        </p:grpSpPr>
        <p:sp>
          <p:nvSpPr>
            <p:cNvPr id="3" name="Freeform 3"/>
            <p:cNvSpPr/>
            <p:nvPr/>
          </p:nvSpPr>
          <p:spPr>
            <a:xfrm>
              <a:off x="6376988" y="1678781"/>
              <a:ext cx="1617059" cy="1618488"/>
            </a:xfrm>
            <a:custGeom>
              <a:rect l="l" t="t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7102030" y="2315623"/>
              <a:ext cx="519970" cy="337947"/>
            </a:xfrm>
            <a:custGeom>
              <a:rect l="l" t="t" r="r" b="b"/>
              <a:pathLst>
                <a:path w="21600" h="21600">
                  <a:moveTo>
                    <a:pt x="12281" y="13211"/>
                  </a:moveTo>
                  <a:cubicBezTo>
                    <a:pt x="11747" y="14381"/>
                    <a:pt x="9458" y="18011"/>
                    <a:pt x="9360" y="18165"/>
                  </a:cubicBezTo>
                  <a:cubicBezTo>
                    <a:pt x="9249" y="18377"/>
                    <a:pt x="8939" y="18735"/>
                    <a:pt x="8644" y="18441"/>
                  </a:cubicBezTo>
                  <a:cubicBezTo>
                    <a:pt x="8559" y="18357"/>
                    <a:pt x="8459" y="18187"/>
                    <a:pt x="8459" y="17853"/>
                  </a:cubicBezTo>
                  <a:cubicBezTo>
                    <a:pt x="8459" y="17530"/>
                    <a:pt x="8554" y="17204"/>
                    <a:pt x="8565" y="17168"/>
                  </a:cubicBezTo>
                  <a:lnTo>
                    <a:pt x="9680" y="13369"/>
                  </a:lnTo>
                  <a:cubicBezTo>
                    <a:pt x="9471" y="13239"/>
                    <a:pt x="9111" y="13015"/>
                    <a:pt x="8832" y="12829"/>
                  </a:cubicBezTo>
                  <a:lnTo>
                    <a:pt x="8758" y="12781"/>
                  </a:lnTo>
                  <a:cubicBezTo>
                    <a:pt x="8476" y="12597"/>
                    <a:pt x="8124" y="12367"/>
                    <a:pt x="8124" y="11770"/>
                  </a:cubicBezTo>
                  <a:cubicBezTo>
                    <a:pt x="8124" y="11484"/>
                    <a:pt x="8211" y="11152"/>
                    <a:pt x="8393" y="10758"/>
                  </a:cubicBezTo>
                  <a:cubicBezTo>
                    <a:pt x="8927" y="9588"/>
                    <a:pt x="11216" y="5958"/>
                    <a:pt x="11314" y="5804"/>
                  </a:cubicBezTo>
                  <a:cubicBezTo>
                    <a:pt x="11426" y="5592"/>
                    <a:pt x="11735" y="5234"/>
                    <a:pt x="12030" y="5528"/>
                  </a:cubicBezTo>
                  <a:cubicBezTo>
                    <a:pt x="12115" y="5612"/>
                    <a:pt x="12215" y="5782"/>
                    <a:pt x="12215" y="6116"/>
                  </a:cubicBezTo>
                  <a:cubicBezTo>
                    <a:pt x="12215" y="6438"/>
                    <a:pt x="12120" y="6765"/>
                    <a:pt x="12110" y="6801"/>
                  </a:cubicBezTo>
                  <a:lnTo>
                    <a:pt x="10992" y="10600"/>
                  </a:lnTo>
                  <a:cubicBezTo>
                    <a:pt x="11203" y="10730"/>
                    <a:pt x="11563" y="10954"/>
                    <a:pt x="11842" y="11140"/>
                  </a:cubicBezTo>
                  <a:lnTo>
                    <a:pt x="11916" y="11188"/>
                  </a:lnTo>
                  <a:cubicBezTo>
                    <a:pt x="12198" y="11372"/>
                    <a:pt x="12550" y="11602"/>
                    <a:pt x="12550" y="12201"/>
                  </a:cubicBezTo>
                  <a:cubicBezTo>
                    <a:pt x="12550" y="12485"/>
                    <a:pt x="12462" y="12817"/>
                    <a:pt x="12281" y="13211"/>
                  </a:cubicBezTo>
                  <a:close/>
                  <a:moveTo>
                    <a:pt x="16430" y="6048"/>
                  </a:moveTo>
                  <a:cubicBezTo>
                    <a:pt x="16132" y="6048"/>
                    <a:pt x="15840" y="6088"/>
                    <a:pt x="15557" y="6162"/>
                  </a:cubicBezTo>
                  <a:cubicBezTo>
                    <a:pt x="14848" y="2597"/>
                    <a:pt x="12653" y="0"/>
                    <a:pt x="10054" y="0"/>
                  </a:cubicBezTo>
                  <a:cubicBezTo>
                    <a:pt x="6881" y="0"/>
                    <a:pt x="4310" y="3869"/>
                    <a:pt x="4310" y="8641"/>
                  </a:cubicBezTo>
                  <a:cubicBezTo>
                    <a:pt x="4310" y="9067"/>
                    <a:pt x="4330" y="9486"/>
                    <a:pt x="4369" y="9896"/>
                  </a:cubicBezTo>
                  <a:cubicBezTo>
                    <a:pt x="4217" y="9868"/>
                    <a:pt x="4064" y="9850"/>
                    <a:pt x="3906" y="9850"/>
                  </a:cubicBezTo>
                  <a:cubicBezTo>
                    <a:pt x="1749" y="9850"/>
                    <a:pt x="0" y="12481"/>
                    <a:pt x="0" y="15726"/>
                  </a:cubicBezTo>
                  <a:cubicBezTo>
                    <a:pt x="0" y="18969"/>
                    <a:pt x="1749" y="21600"/>
                    <a:pt x="3906" y="21600"/>
                  </a:cubicBezTo>
                  <a:lnTo>
                    <a:pt x="16430" y="21600"/>
                  </a:lnTo>
                  <a:cubicBezTo>
                    <a:pt x="19285" y="21600"/>
                    <a:pt x="21600" y="18119"/>
                    <a:pt x="21600" y="13823"/>
                  </a:cubicBezTo>
                  <a:cubicBezTo>
                    <a:pt x="21600" y="9530"/>
                    <a:pt x="19285" y="6048"/>
                    <a:pt x="16430" y="6048"/>
                  </a:cubicBez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672114" y="2961703"/>
            <a:ext cx="1188615" cy="782652"/>
            <a:chOff x="3672114" y="2961703"/>
            <a:chExt cx="1188615" cy="782652"/>
          </a:xfrm>
        </p:grpSpPr>
        <p:cxnSp>
          <p:nvCxnSpPr>
            <p:cNvPr id="6" name="Connector 6"/>
            <p:cNvCxnSpPr/>
            <p:nvPr/>
          </p:nvCxnSpPr>
          <p:spPr>
            <a:xfrm flipH="1">
              <a:off x="4412712" y="2961703"/>
              <a:ext cx="448017" cy="773517"/>
            </a:xfrm>
            <a:prstGeom prst="line"/>
            <a:ln w="12700">
              <a:solidFill>
                <a:schemeClr val="lt1">
                  <a:lumMod val="65000"/>
                </a:schemeClr>
              </a:solidFill>
              <a:prstDash val="solid"/>
              <a:headEnd type="none"/>
              <a:tailEnd type="none"/>
            </a:ln>
          </p:spPr>
          <p:style>
            <a:lnRef idx="0">
              <a:schemeClr val="lt1"/>
            </a:lnRef>
            <a:fillRef idx="1">
              <a:schemeClr val="lt1"/>
            </a:fillRef>
            <a:effectRef idx="0">
              <a:schemeClr val="lt1"/>
            </a:effectRef>
            <a:fontRef idx="minor">
              <a:schemeClr val="lt1"/>
            </a:fontRef>
          </p:style>
        </p:cxnSp>
        <p:cxnSp>
          <p:nvCxnSpPr>
            <p:cNvPr id="7" name="Connector 7"/>
            <p:cNvCxnSpPr/>
            <p:nvPr/>
          </p:nvCxnSpPr>
          <p:spPr>
            <a:xfrm flipH="1">
              <a:off x="3672114" y="3744355"/>
              <a:ext cx="740598" cy="0"/>
            </a:xfrm>
            <a:prstGeom prst="line"/>
            <a:ln w="12700">
              <a:solidFill>
                <a:schemeClr val="lt1">
                  <a:lumMod val="65000"/>
                </a:schemeClr>
              </a:solidFill>
              <a:prstDash val="solid"/>
              <a:headEnd type="none"/>
              <a:tailEnd type="oval"/>
            </a:ln>
          </p:spPr>
          <p:style>
            <a:lnRef idx="0">
              <a:schemeClr val="lt1"/>
            </a:lnRef>
            <a:fillRef idx="1">
              <a:schemeClr val="lt1"/>
            </a:fillRef>
            <a:effectRef idx="0">
              <a:schemeClr val="lt1"/>
            </a:effectRef>
            <a:fontRef idx="minor">
              <a:schemeClr val="lt1"/>
            </a:fontRef>
          </p:style>
        </p:cxnSp>
      </p:grpSp>
      <p:grpSp>
        <p:nvGrpSpPr>
          <p:cNvPr id="8" name="Group 8"/>
          <p:cNvGrpSpPr/>
          <p:nvPr/>
        </p:nvGrpSpPr>
        <p:grpSpPr>
          <a:xfrm>
            <a:off x="3672114" y="2961703"/>
            <a:ext cx="1188615" cy="782652"/>
            <a:chOff x="3672114" y="2961703"/>
            <a:chExt cx="1188615" cy="782652"/>
          </a:xfrm>
        </p:grpSpPr>
        <p:cxnSp>
          <p:nvCxnSpPr>
            <p:cNvPr id="9" name="Connector 9"/>
            <p:cNvCxnSpPr/>
            <p:nvPr/>
          </p:nvCxnSpPr>
          <p:spPr>
            <a:xfrm flipH="1">
              <a:off x="4411797" y="2961703"/>
              <a:ext cx="448932" cy="773621"/>
            </a:xfrm>
            <a:prstGeom prst="line"/>
            <a:ln w="12700">
              <a:solidFill>
                <a:schemeClr val="lt1">
                  <a:lumMod val="65000"/>
                </a:schemeClr>
              </a:solidFill>
              <a:prstDash val="solid"/>
              <a:headEnd type="none"/>
              <a:tailEnd type="none"/>
            </a:ln>
          </p:spPr>
          <p:style>
            <a:lnRef idx="0">
              <a:schemeClr val="lt1"/>
            </a:lnRef>
            <a:fillRef idx="1">
              <a:schemeClr val="lt1"/>
            </a:fillRef>
            <a:effectRef idx="0">
              <a:schemeClr val="lt1"/>
            </a:effectRef>
            <a:fontRef idx="minor">
              <a:schemeClr val="lt1"/>
            </a:fontRef>
          </p:style>
        </p:cxnSp>
        <p:cxnSp>
          <p:nvCxnSpPr>
            <p:cNvPr id="10" name="Connector 10"/>
            <p:cNvCxnSpPr/>
            <p:nvPr/>
          </p:nvCxnSpPr>
          <p:spPr>
            <a:xfrm flipH="1">
              <a:off x="3672114" y="3744355"/>
              <a:ext cx="739683" cy="0"/>
            </a:xfrm>
            <a:prstGeom prst="line"/>
            <a:ln w="12700">
              <a:solidFill>
                <a:schemeClr val="lt1">
                  <a:lumMod val="65000"/>
                </a:schemeClr>
              </a:solidFill>
              <a:prstDash val="solid"/>
              <a:headEnd type="none"/>
              <a:tailEnd type="oval"/>
            </a:ln>
          </p:spPr>
          <p:style>
            <a:lnRef idx="0">
              <a:schemeClr val="lt1"/>
            </a:lnRef>
            <a:fillRef idx="1">
              <a:schemeClr val="lt1"/>
            </a:fillRef>
            <a:effectRef idx="0">
              <a:schemeClr val="lt1"/>
            </a:effectRef>
            <a:fontRef idx="minor">
              <a:schemeClr val="lt1"/>
            </a:fontRef>
          </p:style>
        </p:cxnSp>
      </p:grpSp>
      <p:grpSp>
        <p:nvGrpSpPr>
          <p:cNvPr id="11" name="Group 11"/>
          <p:cNvGrpSpPr/>
          <p:nvPr/>
        </p:nvGrpSpPr>
        <p:grpSpPr>
          <a:xfrm>
            <a:off x="3672114" y="2961703"/>
            <a:ext cx="1188615" cy="782652"/>
            <a:chOff x="3672114" y="2961703"/>
            <a:chExt cx="1188615" cy="782652"/>
          </a:xfrm>
        </p:grpSpPr>
        <p:cxnSp>
          <p:nvCxnSpPr>
            <p:cNvPr id="12" name="Connector 12"/>
            <p:cNvCxnSpPr/>
            <p:nvPr/>
          </p:nvCxnSpPr>
          <p:spPr>
            <a:xfrm flipH="1">
              <a:off x="4411561" y="2961703"/>
              <a:ext cx="449168" cy="773517"/>
            </a:xfrm>
            <a:prstGeom prst="line"/>
            <a:ln w="12700">
              <a:solidFill>
                <a:schemeClr val="dk1"/>
              </a:solidFill>
              <a:prstDash val="solid"/>
              <a:headEnd type="none"/>
              <a:tailEnd type="none"/>
            </a:ln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3" name="Connector 13"/>
            <p:cNvCxnSpPr/>
            <p:nvPr/>
          </p:nvCxnSpPr>
          <p:spPr>
            <a:xfrm flipH="1">
              <a:off x="3672114" y="3744355"/>
              <a:ext cx="739447" cy="0"/>
            </a:xfrm>
            <a:prstGeom prst="line"/>
            <a:ln w="12700">
              <a:solidFill>
                <a:schemeClr val="dk1"/>
              </a:solidFill>
              <a:prstDash val="solid"/>
              <a:headEnd type="none"/>
              <a:tailEnd type="oval"/>
            </a:ln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14" name="Group 14"/>
          <p:cNvGrpSpPr/>
          <p:nvPr/>
        </p:nvGrpSpPr>
        <p:grpSpPr>
          <a:xfrm>
            <a:off x="5631466" y="4068128"/>
            <a:ext cx="957358" cy="688848"/>
            <a:chOff x="5631466" y="4068128"/>
            <a:chExt cx="957358" cy="688848"/>
          </a:xfrm>
        </p:grpSpPr>
        <p:sp>
          <p:nvSpPr>
            <p:cNvPr id="15" name="AutoShape 15"/>
            <p:cNvSpPr/>
            <p:nvPr/>
          </p:nvSpPr>
          <p:spPr>
            <a:xfrm>
              <a:off x="5631466" y="4068699"/>
              <a:ext cx="957358" cy="687896"/>
            </a:xfrm>
            <a:prstGeom prst="rect"/>
            <a:solidFill>
              <a:schemeClr val="accent2">
                <a:alpha val="10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6110192" y="4068128"/>
              <a:ext cx="478631" cy="688848"/>
            </a:xfrm>
            <a:prstGeom prst="rect"/>
            <a:solidFill>
              <a:srgbClr val="0D0D0D">
                <a:alpha val="961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5631466" y="4819555"/>
            <a:ext cx="957358" cy="688848"/>
            <a:chOff x="5631466" y="4819555"/>
            <a:chExt cx="957358" cy="688848"/>
          </a:xfrm>
        </p:grpSpPr>
        <p:sp>
          <p:nvSpPr>
            <p:cNvPr id="18" name="AutoShape 18"/>
            <p:cNvSpPr/>
            <p:nvPr/>
          </p:nvSpPr>
          <p:spPr>
            <a:xfrm>
              <a:off x="5631466" y="4819840"/>
              <a:ext cx="957358" cy="687896"/>
            </a:xfrm>
            <a:prstGeom prst="rect"/>
            <a:solidFill>
              <a:schemeClr val="accent3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110192" y="4819555"/>
              <a:ext cx="478631" cy="688848"/>
            </a:xfrm>
            <a:prstGeom prst="rect"/>
            <a:solidFill>
              <a:srgbClr val="0D0D0D">
                <a:alpha val="961"/>
              </a:srgbClr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5631466" y="5567458"/>
            <a:ext cx="957358" cy="480727"/>
            <a:chOff x="5631466" y="5567458"/>
            <a:chExt cx="957358" cy="480727"/>
          </a:xfrm>
        </p:grpSpPr>
        <p:sp>
          <p:nvSpPr>
            <p:cNvPr id="21" name="Freeform 21"/>
            <p:cNvSpPr/>
            <p:nvPr/>
          </p:nvSpPr>
          <p:spPr>
            <a:xfrm>
              <a:off x="5631466" y="5567458"/>
              <a:ext cx="957358" cy="480727"/>
            </a:xfrm>
            <a:custGeom>
              <a:rect l="l" t="t" r="r" b="b"/>
              <a:pathLst>
                <a:path w="520" h="261">
                  <a:moveTo>
                    <a:pt x="260" y="261"/>
                  </a:moveTo>
                  <a:lnTo>
                    <a:pt x="0" y="0"/>
                  </a:lnTo>
                  <a:lnTo>
                    <a:pt x="520" y="0"/>
                  </a:lnTo>
                  <a:lnTo>
                    <a:pt x="260" y="261"/>
                  </a:lnTo>
                  <a:close/>
                </a:path>
              </a:pathLst>
            </a:custGeom>
            <a:solidFill>
              <a:srgbClr val="ECAE7D">
                <a:alpha val="100000"/>
              </a:srgbClr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5970270" y="5904452"/>
              <a:ext cx="279844" cy="143637"/>
            </a:xfrm>
            <a:custGeom>
              <a:rect l="l" t="t" r="r" b="b"/>
              <a:pathLst>
                <a:path w="152" h="78">
                  <a:moveTo>
                    <a:pt x="76" y="78"/>
                  </a:moveTo>
                  <a:lnTo>
                    <a:pt x="152" y="0"/>
                  </a:lnTo>
                  <a:lnTo>
                    <a:pt x="0" y="0"/>
                  </a:lnTo>
                  <a:lnTo>
                    <a:pt x="76" y="78"/>
                  </a:lnTo>
                  <a:close/>
                </a:path>
              </a:pathLst>
            </a:custGeom>
            <a:solidFill>
              <a:srgbClr val="333333">
                <a:alpha val="100000"/>
              </a:srgbClr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6110192" y="5567458"/>
              <a:ext cx="478631" cy="480727"/>
            </a:xfrm>
            <a:custGeom>
              <a:rect l="l" t="t" r="r" b="b"/>
              <a:pathLst>
                <a:path w="260" h="261">
                  <a:moveTo>
                    <a:pt x="0" y="261"/>
                  </a:moveTo>
                  <a:lnTo>
                    <a:pt x="260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0D0D0D">
                <a:alpha val="961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5631466" y="3308604"/>
            <a:ext cx="957358" cy="689419"/>
            <a:chOff x="5631466" y="3308604"/>
            <a:chExt cx="957358" cy="689419"/>
          </a:xfrm>
        </p:grpSpPr>
        <p:sp>
          <p:nvSpPr>
            <p:cNvPr id="25" name="AutoShape 25"/>
            <p:cNvSpPr/>
            <p:nvPr/>
          </p:nvSpPr>
          <p:spPr>
            <a:xfrm>
              <a:off x="5631466" y="3308604"/>
              <a:ext cx="957358" cy="689419"/>
            </a:xfrm>
            <a:prstGeom prst="rect"/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110192" y="3308604"/>
              <a:ext cx="478631" cy="688848"/>
            </a:xfrm>
            <a:prstGeom prst="rect"/>
            <a:solidFill>
              <a:srgbClr val="0D0D0D">
                <a:alpha val="961"/>
              </a:srgbClr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4186047" y="1678781"/>
            <a:ext cx="1617059" cy="1618488"/>
            <a:chOff x="4186047" y="1678781"/>
            <a:chExt cx="1617059" cy="1618488"/>
          </a:xfrm>
        </p:grpSpPr>
        <p:sp>
          <p:nvSpPr>
            <p:cNvPr id="28" name="Freeform 28"/>
            <p:cNvSpPr/>
            <p:nvPr/>
          </p:nvSpPr>
          <p:spPr>
            <a:xfrm>
              <a:off x="4186047" y="1678781"/>
              <a:ext cx="1617059" cy="1618488"/>
            </a:xfrm>
            <a:custGeom>
              <a:rect l="l" t="t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4582096" y="2292477"/>
              <a:ext cx="535496" cy="428339"/>
            </a:xfrm>
            <a:custGeom>
              <a:rect l="l" t="t" r="r" b="b"/>
              <a:pathLst>
                <a:path w="21600" h="2160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5278469" y="1678781"/>
            <a:ext cx="1617059" cy="1618488"/>
            <a:chOff x="5278469" y="1678781"/>
            <a:chExt cx="1617059" cy="1618488"/>
          </a:xfrm>
        </p:grpSpPr>
        <p:sp>
          <p:nvSpPr>
            <p:cNvPr id="31" name="Freeform 31"/>
            <p:cNvSpPr/>
            <p:nvPr/>
          </p:nvSpPr>
          <p:spPr>
            <a:xfrm>
              <a:off x="5278469" y="1678781"/>
              <a:ext cx="1617059" cy="1618488"/>
            </a:xfrm>
            <a:custGeom>
              <a:rect l="l" t="t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5861590" y="2325624"/>
              <a:ext cx="490728" cy="405384"/>
            </a:xfrm>
            <a:custGeom>
              <a:rect l="l" t="t" r="r" b="b"/>
              <a:pathLst>
                <a:path w="107" h="88">
                  <a:moveTo>
                    <a:pt x="83" y="63"/>
                  </a:moveTo>
                  <a:cubicBezTo>
                    <a:pt x="97" y="47"/>
                    <a:pt x="97" y="23"/>
                    <a:pt x="83" y="7"/>
                  </a:cubicBezTo>
                  <a:cubicBezTo>
                    <a:pt x="82" y="6"/>
                    <a:pt x="82" y="4"/>
                    <a:pt x="83" y="3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6" y="0"/>
                    <a:pt x="87" y="0"/>
                  </a:cubicBezTo>
                  <a:cubicBezTo>
                    <a:pt x="88" y="0"/>
                    <a:pt x="89" y="0"/>
                    <a:pt x="89" y="0"/>
                  </a:cubicBezTo>
                  <a:cubicBezTo>
                    <a:pt x="107" y="20"/>
                    <a:pt x="107" y="50"/>
                    <a:pt x="89" y="69"/>
                  </a:cubicBezTo>
                  <a:cubicBezTo>
                    <a:pt x="89" y="70"/>
                    <a:pt x="88" y="70"/>
                    <a:pt x="87" y="70"/>
                  </a:cubicBezTo>
                  <a:cubicBezTo>
                    <a:pt x="86" y="70"/>
                    <a:pt x="86" y="70"/>
                    <a:pt x="85" y="69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2" y="65"/>
                    <a:pt x="82" y="64"/>
                    <a:pt x="83" y="63"/>
                  </a:cubicBezTo>
                  <a:close/>
                  <a:moveTo>
                    <a:pt x="24" y="63"/>
                  </a:moveTo>
                  <a:cubicBezTo>
                    <a:pt x="10" y="47"/>
                    <a:pt x="10" y="23"/>
                    <a:pt x="24" y="7"/>
                  </a:cubicBezTo>
                  <a:cubicBezTo>
                    <a:pt x="25" y="6"/>
                    <a:pt x="25" y="4"/>
                    <a:pt x="24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0" y="20"/>
                    <a:pt x="0" y="50"/>
                    <a:pt x="18" y="69"/>
                  </a:cubicBezTo>
                  <a:cubicBezTo>
                    <a:pt x="18" y="70"/>
                    <a:pt x="19" y="70"/>
                    <a:pt x="20" y="70"/>
                  </a:cubicBezTo>
                  <a:cubicBezTo>
                    <a:pt x="21" y="70"/>
                    <a:pt x="21" y="70"/>
                    <a:pt x="22" y="69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5"/>
                    <a:pt x="25" y="64"/>
                    <a:pt x="24" y="63"/>
                  </a:cubicBezTo>
                  <a:close/>
                  <a:moveTo>
                    <a:pt x="36" y="51"/>
                  </a:moveTo>
                  <a:cubicBezTo>
                    <a:pt x="37" y="53"/>
                    <a:pt x="37" y="54"/>
                    <a:pt x="36" y="55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1" y="59"/>
                  </a:cubicBezTo>
                  <a:cubicBezTo>
                    <a:pt x="30" y="58"/>
                    <a:pt x="30" y="58"/>
                    <a:pt x="29" y="58"/>
                  </a:cubicBezTo>
                  <a:cubicBezTo>
                    <a:pt x="18" y="44"/>
                    <a:pt x="18" y="25"/>
                    <a:pt x="29" y="12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2" y="11"/>
                    <a:pt x="33" y="11"/>
                    <a:pt x="33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7" y="17"/>
                    <a:pt x="36" y="18"/>
                  </a:cubicBezTo>
                  <a:cubicBezTo>
                    <a:pt x="28" y="28"/>
                    <a:pt x="28" y="42"/>
                    <a:pt x="36" y="51"/>
                  </a:cubicBezTo>
                  <a:close/>
                  <a:moveTo>
                    <a:pt x="61" y="80"/>
                  </a:moveTo>
                  <a:cubicBezTo>
                    <a:pt x="61" y="84"/>
                    <a:pt x="58" y="88"/>
                    <a:pt x="54" y="88"/>
                  </a:cubicBezTo>
                  <a:cubicBezTo>
                    <a:pt x="49" y="88"/>
                    <a:pt x="46" y="84"/>
                    <a:pt x="46" y="80"/>
                  </a:cubicBezTo>
                  <a:cubicBezTo>
                    <a:pt x="46" y="60"/>
                    <a:pt x="46" y="44"/>
                    <a:pt x="46" y="24"/>
                  </a:cubicBezTo>
                  <a:cubicBezTo>
                    <a:pt x="46" y="19"/>
                    <a:pt x="49" y="16"/>
                    <a:pt x="54" y="16"/>
                  </a:cubicBezTo>
                  <a:cubicBezTo>
                    <a:pt x="58" y="16"/>
                    <a:pt x="61" y="19"/>
                    <a:pt x="61" y="24"/>
                  </a:cubicBezTo>
                  <a:cubicBezTo>
                    <a:pt x="61" y="44"/>
                    <a:pt x="61" y="60"/>
                    <a:pt x="61" y="80"/>
                  </a:cubicBezTo>
                  <a:close/>
                  <a:moveTo>
                    <a:pt x="71" y="51"/>
                  </a:moveTo>
                  <a:cubicBezTo>
                    <a:pt x="70" y="53"/>
                    <a:pt x="70" y="54"/>
                    <a:pt x="71" y="5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5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89" y="44"/>
                    <a:pt x="89" y="25"/>
                    <a:pt x="78" y="12"/>
                  </a:cubicBezTo>
                  <a:cubicBezTo>
                    <a:pt x="77" y="11"/>
                    <a:pt x="77" y="11"/>
                    <a:pt x="76" y="11"/>
                  </a:cubicBezTo>
                  <a:cubicBezTo>
                    <a:pt x="75" y="11"/>
                    <a:pt x="74" y="11"/>
                    <a:pt x="74" y="1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0" y="15"/>
                    <a:pt x="70" y="17"/>
                    <a:pt x="71" y="18"/>
                  </a:cubicBezTo>
                  <a:cubicBezTo>
                    <a:pt x="79" y="28"/>
                    <a:pt x="79" y="42"/>
                    <a:pt x="71" y="5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6501829" y="3141178"/>
            <a:ext cx="1550007" cy="856845"/>
            <a:chOff x="6501829" y="3141178"/>
            <a:chExt cx="1550007" cy="856845"/>
          </a:xfrm>
        </p:grpSpPr>
        <p:cxnSp>
          <p:nvCxnSpPr>
            <p:cNvPr id="34" name="Connector 34"/>
            <p:cNvCxnSpPr/>
            <p:nvPr/>
          </p:nvCxnSpPr>
          <p:spPr>
            <a:xfrm>
              <a:off x="6501829" y="3141178"/>
              <a:ext cx="772981" cy="856845"/>
            </a:xfrm>
            <a:prstGeom prst="line"/>
            <a:ln w="12700">
              <a:solidFill>
                <a:schemeClr val="dk1"/>
              </a:solidFill>
              <a:prstDash val="solid"/>
              <a:headEnd type="none"/>
              <a:tailEnd type="none"/>
            </a:ln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35" name="Connector 35"/>
            <p:cNvCxnSpPr/>
            <p:nvPr/>
          </p:nvCxnSpPr>
          <p:spPr>
            <a:xfrm>
              <a:off x="7235821" y="3990692"/>
              <a:ext cx="816015" cy="0"/>
            </a:xfrm>
            <a:prstGeom prst="line"/>
            <a:ln w="12700">
              <a:solidFill>
                <a:schemeClr val="dk1"/>
              </a:solidFill>
              <a:prstDash val="solid"/>
              <a:headEnd type="none"/>
              <a:tailEnd type="oval"/>
            </a:ln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36" name="Group 36"/>
          <p:cNvGrpSpPr/>
          <p:nvPr/>
        </p:nvGrpSpPr>
        <p:grpSpPr>
          <a:xfrm>
            <a:off x="7817411" y="2488025"/>
            <a:ext cx="1038363" cy="440204"/>
            <a:chOff x="7817411" y="2488025"/>
            <a:chExt cx="1038363" cy="440204"/>
          </a:xfrm>
        </p:grpSpPr>
        <p:cxnSp>
          <p:nvCxnSpPr>
            <p:cNvPr id="37" name="Connector 37"/>
            <p:cNvCxnSpPr/>
            <p:nvPr/>
          </p:nvCxnSpPr>
          <p:spPr>
            <a:xfrm>
              <a:off x="7817411" y="2488025"/>
              <a:ext cx="467443" cy="440204"/>
            </a:xfrm>
            <a:prstGeom prst="line"/>
            <a:ln w="12700">
              <a:solidFill>
                <a:schemeClr val="dk1"/>
              </a:solidFill>
              <a:prstDash val="solid"/>
              <a:headEnd type="none"/>
              <a:tailEnd type="none"/>
            </a:ln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38" name="Connector 38"/>
            <p:cNvCxnSpPr/>
            <p:nvPr/>
          </p:nvCxnSpPr>
          <p:spPr>
            <a:xfrm>
              <a:off x="8261968" y="2920898"/>
              <a:ext cx="593806" cy="0"/>
            </a:xfrm>
            <a:prstGeom prst="line"/>
            <a:ln w="12700">
              <a:solidFill>
                <a:schemeClr val="dk1"/>
              </a:solidFill>
              <a:prstDash val="solid"/>
              <a:headEnd type="none"/>
              <a:tailEnd type="oval"/>
            </a:ln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sp>
        <p:nvSpPr>
          <p:cNvPr id="39" name="TextBox 39"/>
          <p:cNvSpPr txBox="1"/>
          <p:nvPr/>
        </p:nvSpPr>
        <p:spPr>
          <a:xfrm>
            <a:off x="1062867" y="2798540"/>
            <a:ext cx="2447925" cy="476250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7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细菌培养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053162" y="1296588"/>
            <a:ext cx="2447925" cy="504825"/>
          </a:xfrm>
          <a:prstGeom prst="rect"/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157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免疫学检测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163435" y="3945922"/>
            <a:ext cx="2447925" cy="476250"/>
          </a:xfrm>
          <a:prstGeom prst="rect"/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75" b="1" dirty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分子生物学检测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43" name="AutoShape 43"/>
            <p:cNvSpPr/>
            <p:nvPr/>
          </p:nvSpPr>
          <p:spPr>
            <a:xfrm>
              <a:off x="454963" y="331168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44" name="AutoShape 44"/>
            <p:cNvSpPr/>
            <p:nvPr/>
          </p:nvSpPr>
          <p:spPr>
            <a:xfrm>
              <a:off x="575049" y="337743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45" name="AutoShape 45"/>
            <p:cNvSpPr/>
            <p:nvPr/>
          </p:nvSpPr>
          <p:spPr>
            <a:xfrm>
              <a:off x="689125" y="339460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46" name="AutoShape 46"/>
            <p:cNvSpPr/>
            <p:nvPr/>
          </p:nvSpPr>
          <p:spPr>
            <a:xfrm>
              <a:off x="799768" y="348430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47" name="AutoShape 47"/>
            <p:cNvSpPr/>
            <p:nvPr/>
          </p:nvSpPr>
          <p:spPr>
            <a:xfrm>
              <a:off x="904945" y="344297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48" name="AutoShape 48"/>
            <p:cNvSpPr/>
            <p:nvPr/>
          </p:nvSpPr>
          <p:spPr>
            <a:xfrm>
              <a:off x="454963" y="448942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49" name="AutoShape 49"/>
            <p:cNvSpPr/>
            <p:nvPr/>
          </p:nvSpPr>
          <p:spPr>
            <a:xfrm>
              <a:off x="575049" y="455517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50" name="AutoShape 50"/>
            <p:cNvSpPr/>
            <p:nvPr/>
          </p:nvSpPr>
          <p:spPr>
            <a:xfrm>
              <a:off x="689125" y="457233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51" name="AutoShape 51"/>
            <p:cNvSpPr/>
            <p:nvPr/>
          </p:nvSpPr>
          <p:spPr>
            <a:xfrm>
              <a:off x="799768" y="466203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52" name="AutoShape 52"/>
            <p:cNvSpPr/>
            <p:nvPr/>
          </p:nvSpPr>
          <p:spPr>
            <a:xfrm>
              <a:off x="904945" y="462070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53" name="AutoShape 53"/>
            <p:cNvSpPr/>
            <p:nvPr/>
          </p:nvSpPr>
          <p:spPr>
            <a:xfrm>
              <a:off x="454963" y="566715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54" name="AutoShape 54"/>
            <p:cNvSpPr/>
            <p:nvPr/>
          </p:nvSpPr>
          <p:spPr>
            <a:xfrm>
              <a:off x="575049" y="573291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55" name="AutoShape 55"/>
            <p:cNvSpPr/>
            <p:nvPr/>
          </p:nvSpPr>
          <p:spPr>
            <a:xfrm>
              <a:off x="689125" y="575007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56" name="AutoShape 56"/>
            <p:cNvSpPr/>
            <p:nvPr/>
          </p:nvSpPr>
          <p:spPr>
            <a:xfrm>
              <a:off x="799768" y="583977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57" name="AutoShape 57"/>
            <p:cNvSpPr/>
            <p:nvPr/>
          </p:nvSpPr>
          <p:spPr>
            <a:xfrm>
              <a:off x="904945" y="579844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58" name="AutoShape 58"/>
            <p:cNvSpPr/>
            <p:nvPr/>
          </p:nvSpPr>
          <p:spPr>
            <a:xfrm>
              <a:off x="454963" y="684489"/>
              <a:ext cx="84147" cy="84147"/>
            </a:xfrm>
            <a:prstGeom prst="ellipse"/>
            <a:solidFill>
              <a:schemeClr val="accent1">
                <a:alpha val="100000"/>
              </a:schemeClr>
            </a:solidFill>
          </p:spPr>
        </p:sp>
        <p:sp>
          <p:nvSpPr>
            <p:cNvPr id="59" name="AutoShape 59"/>
            <p:cNvSpPr/>
            <p:nvPr/>
          </p:nvSpPr>
          <p:spPr>
            <a:xfrm>
              <a:off x="575049" y="691064"/>
              <a:ext cx="78137" cy="78137"/>
            </a:xfrm>
            <a:prstGeom prst="ellipse"/>
            <a:solidFill>
              <a:schemeClr val="accent1">
                <a:alpha val="80000"/>
              </a:schemeClr>
            </a:solidFill>
          </p:spPr>
        </p:sp>
        <p:sp>
          <p:nvSpPr>
            <p:cNvPr id="60" name="AutoShape 60"/>
            <p:cNvSpPr/>
            <p:nvPr/>
          </p:nvSpPr>
          <p:spPr>
            <a:xfrm>
              <a:off x="689125" y="692781"/>
              <a:ext cx="74704" cy="74704"/>
            </a:xfrm>
            <a:prstGeom prst="ellipse"/>
            <a:solidFill>
              <a:schemeClr val="accent1">
                <a:alpha val="60000"/>
              </a:schemeClr>
            </a:solidFill>
          </p:spPr>
        </p:sp>
        <p:sp>
          <p:nvSpPr>
            <p:cNvPr id="61" name="AutoShape 61"/>
            <p:cNvSpPr/>
            <p:nvPr/>
          </p:nvSpPr>
          <p:spPr>
            <a:xfrm>
              <a:off x="799768" y="701751"/>
              <a:ext cx="69238" cy="69238"/>
            </a:xfrm>
            <a:prstGeom prst="ellipse"/>
            <a:solidFill>
              <a:schemeClr val="accent1">
                <a:alpha val="40000"/>
              </a:schemeClr>
            </a:solidFill>
          </p:spPr>
        </p:sp>
        <p:sp>
          <p:nvSpPr>
            <p:cNvPr id="62" name="AutoShape 62"/>
            <p:cNvSpPr/>
            <p:nvPr/>
          </p:nvSpPr>
          <p:spPr>
            <a:xfrm>
              <a:off x="904945" y="697618"/>
              <a:ext cx="65594" cy="65594"/>
            </a:xfrm>
            <a:prstGeom prst="ellipse"/>
            <a:solidFill>
              <a:schemeClr val="accent1">
                <a:alpha val="20000"/>
              </a:schemeClr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1094842" y="93878"/>
              <a:ext cx="10001250" cy="914400"/>
            </a:xfrm>
            <a:prstGeom prst="rect"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 dirty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实验室检测方法</a:t>
              </a:r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9053162" y="1610913"/>
            <a:ext cx="2447925" cy="1916910"/>
          </a:xfrm>
          <a:prstGeom prst="rect"/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采用免疫荧光技术、酶联免疫吸附试验等方法检测标本中霍乱弧菌特异性抗原或抗体。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163435" y="4312904"/>
            <a:ext cx="2447925" cy="1695450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应用PCR技术检测霍乱弧菌特异性基因片段。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062867" y="3124390"/>
            <a:ext cx="2447925" cy="1695450"/>
          </a:xfrm>
          <a:prstGeom prst="rect"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 dirty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将标本接种于碱性蛋白胨水或碱性琼脂平板上，37℃培养18-24小时，观察菌落形态及革兰氏染色结果。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5F6"/>
      </a:lt1>
      <a:dk2>
        <a:srgbClr val="410024"/>
      </a:dk2>
      <a:lt2>
        <a:srgbClr val="FFFFFF"/>
      </a:lt2>
      <a:accent1>
        <a:srgbClr val="CD5095"/>
      </a:accent1>
      <a:accent2>
        <a:srgbClr val="EF62B0"/>
      </a:accent2>
      <a:accent3>
        <a:srgbClr val="B7468F"/>
      </a:accent3>
      <a:accent4>
        <a:srgbClr val="9E84D2"/>
      </a:accent4>
      <a:accent5>
        <a:srgbClr val="B59BEB"/>
      </a:accent5>
      <a:accent6>
        <a:srgbClr val="97D5E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 prst="circ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On-screen Show (4:3)</PresentationFormat>
  <Slides>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2006-08-16T00:00:00.0000000Z</dcterms:created>
  <dcterms:modified xsi:type="dcterms:W3CDTF">2024-01-24T04:31:33.0095836Z</dcterms:modified>
  <cp:revision>1</cp:revision>
</cp:coreProperties>
</file>